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70"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9906000" cy="6794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29" autoAdjust="0"/>
    <p:restoredTop sz="63858" autoAdjust="0"/>
  </p:normalViewPr>
  <p:slideViewPr>
    <p:cSldViewPr>
      <p:cViewPr varScale="1">
        <p:scale>
          <a:sx n="77" d="100"/>
          <a:sy n="77" d="100"/>
        </p:scale>
        <p:origin x="176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92600" cy="339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11108" y="0"/>
            <a:ext cx="4292600" cy="339725"/>
          </a:xfrm>
          <a:prstGeom prst="rect">
            <a:avLst/>
          </a:prstGeom>
        </p:spPr>
        <p:txBody>
          <a:bodyPr vert="horz" lIns="91440" tIns="45720" rIns="91440" bIns="45720" rtlCol="0"/>
          <a:lstStyle>
            <a:lvl1pPr algn="r">
              <a:defRPr sz="1200"/>
            </a:lvl1pPr>
          </a:lstStyle>
          <a:p>
            <a:fld id="{59D58699-E52A-4F73-A47D-1443C49354EC}" type="datetimeFigureOut">
              <a:rPr lang="en-GB" smtClean="0"/>
              <a:pPr/>
              <a:t>06/07/2022</a:t>
            </a:fld>
            <a:endParaRPr lang="en-GB"/>
          </a:p>
        </p:txBody>
      </p:sp>
      <p:sp>
        <p:nvSpPr>
          <p:cNvPr id="4" name="Footer Placeholder 3"/>
          <p:cNvSpPr>
            <a:spLocks noGrp="1"/>
          </p:cNvSpPr>
          <p:nvPr>
            <p:ph type="ftr" sz="quarter" idx="2"/>
          </p:nvPr>
        </p:nvSpPr>
        <p:spPr>
          <a:xfrm>
            <a:off x="0" y="6453596"/>
            <a:ext cx="4292600" cy="3397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11108" y="6453596"/>
            <a:ext cx="4292600" cy="339725"/>
          </a:xfrm>
          <a:prstGeom prst="rect">
            <a:avLst/>
          </a:prstGeom>
        </p:spPr>
        <p:txBody>
          <a:bodyPr vert="horz" lIns="91440" tIns="45720" rIns="91440" bIns="45720" rtlCol="0" anchor="b"/>
          <a:lstStyle>
            <a:lvl1pPr algn="r">
              <a:defRPr sz="1200"/>
            </a:lvl1pPr>
          </a:lstStyle>
          <a:p>
            <a:fld id="{6C574F92-CB6F-42F7-920F-34A201084CCD}" type="slidenum">
              <a:rPr lang="en-GB" smtClean="0"/>
              <a:pPr/>
              <a:t>‹#›</a:t>
            </a:fld>
            <a:endParaRPr lang="en-GB"/>
          </a:p>
        </p:txBody>
      </p:sp>
    </p:spTree>
    <p:extLst>
      <p:ext uri="{BB962C8B-B14F-4D97-AF65-F5344CB8AC3E}">
        <p14:creationId xmlns:p14="http://schemas.microsoft.com/office/powerpoint/2010/main" val="3339004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92600" cy="339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11108" y="0"/>
            <a:ext cx="4292600" cy="339725"/>
          </a:xfrm>
          <a:prstGeom prst="rect">
            <a:avLst/>
          </a:prstGeom>
        </p:spPr>
        <p:txBody>
          <a:bodyPr vert="horz" lIns="91440" tIns="45720" rIns="91440" bIns="45720" rtlCol="0"/>
          <a:lstStyle>
            <a:lvl1pPr algn="r">
              <a:defRPr sz="1200"/>
            </a:lvl1pPr>
          </a:lstStyle>
          <a:p>
            <a:fld id="{38A5F93E-1F31-430F-8D68-8DF7E9D86115}" type="datetimeFigureOut">
              <a:rPr lang="en-GB" smtClean="0"/>
              <a:pPr/>
              <a:t>06/07/2022</a:t>
            </a:fld>
            <a:endParaRPr lang="en-GB"/>
          </a:p>
        </p:txBody>
      </p:sp>
      <p:sp>
        <p:nvSpPr>
          <p:cNvPr id="4" name="Slide Image Placeholder 3"/>
          <p:cNvSpPr>
            <a:spLocks noGrp="1" noRot="1" noChangeAspect="1"/>
          </p:cNvSpPr>
          <p:nvPr>
            <p:ph type="sldImg" idx="2"/>
          </p:nvPr>
        </p:nvSpPr>
        <p:spPr>
          <a:xfrm>
            <a:off x="3254375" y="509588"/>
            <a:ext cx="3397250" cy="2547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0600" y="3227388"/>
            <a:ext cx="7924800" cy="30575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53596"/>
            <a:ext cx="4292600" cy="339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11108" y="6453596"/>
            <a:ext cx="4292600" cy="339725"/>
          </a:xfrm>
          <a:prstGeom prst="rect">
            <a:avLst/>
          </a:prstGeom>
        </p:spPr>
        <p:txBody>
          <a:bodyPr vert="horz" lIns="91440" tIns="45720" rIns="91440" bIns="45720" rtlCol="0" anchor="b"/>
          <a:lstStyle>
            <a:lvl1pPr algn="r">
              <a:defRPr sz="1200"/>
            </a:lvl1pPr>
          </a:lstStyle>
          <a:p>
            <a:fld id="{BE5FC19A-471C-41C0-A193-010B341DF6AA}" type="slidenum">
              <a:rPr lang="en-GB" smtClean="0"/>
              <a:pPr/>
              <a:t>‹#›</a:t>
            </a:fld>
            <a:endParaRPr lang="en-GB"/>
          </a:p>
        </p:txBody>
      </p:sp>
    </p:spTree>
    <p:extLst>
      <p:ext uri="{BB962C8B-B14F-4D97-AF65-F5344CB8AC3E}">
        <p14:creationId xmlns:p14="http://schemas.microsoft.com/office/powerpoint/2010/main" val="3490911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E5FC19A-471C-41C0-A193-010B341DF6AA}" type="slidenum">
              <a:rPr lang="en-GB" smtClean="0"/>
              <a:pPr/>
              <a:t>1</a:t>
            </a:fld>
            <a:endParaRPr lang="en-GB"/>
          </a:p>
        </p:txBody>
      </p:sp>
    </p:spTree>
    <p:extLst>
      <p:ext uri="{BB962C8B-B14F-4D97-AF65-F5344CB8AC3E}">
        <p14:creationId xmlns:p14="http://schemas.microsoft.com/office/powerpoint/2010/main" val="4056557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D2E1021-BA62-4AF9-84C3-27591CED3692}" type="datetimeFigureOut">
              <a:rPr lang="en-GB" smtClean="0"/>
              <a:pPr/>
              <a:t>06/07/2022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2E1021-BA62-4AF9-84C3-27591CED3692}" type="datetimeFigureOut">
              <a:rPr lang="en-GB" smtClean="0"/>
              <a:pPr/>
              <a:t>06/07/2022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2E1021-BA62-4AF9-84C3-27591CED3692}" type="datetimeFigureOut">
              <a:rPr lang="en-GB" smtClean="0"/>
              <a:pPr/>
              <a:t>06/07/2022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2E1021-BA62-4AF9-84C3-27591CED3692}" type="datetimeFigureOut">
              <a:rPr lang="en-GB" smtClean="0"/>
              <a:pPr/>
              <a:t>06/07/2022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2E1021-BA62-4AF9-84C3-27591CED3692}" type="datetimeFigureOut">
              <a:rPr lang="en-GB" smtClean="0"/>
              <a:pPr/>
              <a:t>06/07/2022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D2E1021-BA62-4AF9-84C3-27591CED3692}" type="datetimeFigureOut">
              <a:rPr lang="en-GB" smtClean="0"/>
              <a:pPr/>
              <a:t>06/07/2022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D2E1021-BA62-4AF9-84C3-27591CED3692}" type="datetimeFigureOut">
              <a:rPr lang="en-GB" smtClean="0"/>
              <a:pPr/>
              <a:t>06/07/2022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D2E1021-BA62-4AF9-84C3-27591CED3692}" type="datetimeFigureOut">
              <a:rPr lang="en-GB" smtClean="0"/>
              <a:pPr/>
              <a:t>06/07/2022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E1021-BA62-4AF9-84C3-27591CED3692}" type="datetimeFigureOut">
              <a:rPr lang="en-GB" smtClean="0"/>
              <a:pPr/>
              <a:t>06/07/2022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2E1021-BA62-4AF9-84C3-27591CED3692}" type="datetimeFigureOut">
              <a:rPr lang="en-GB" smtClean="0"/>
              <a:pPr/>
              <a:t>06/07/2022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2E1021-BA62-4AF9-84C3-27591CED3692}" type="datetimeFigureOut">
              <a:rPr lang="en-GB" smtClean="0"/>
              <a:pPr/>
              <a:t>06/07/2022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4DF1A1-8BB0-4B81-933C-0393B246E53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E1021-BA62-4AF9-84C3-27591CED3692}" type="datetimeFigureOut">
              <a:rPr lang="en-GB" smtClean="0"/>
              <a:pPr/>
              <a:t>06/07/2022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DF1A1-8BB0-4B81-933C-0393B246E53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18" Type="http://schemas.openxmlformats.org/officeDocument/2006/relationships/slide" Target="slide5.xml"/><Relationship Id="rId3" Type="http://schemas.openxmlformats.org/officeDocument/2006/relationships/image" Target="../media/image2.png"/><Relationship Id="rId21" Type="http://schemas.openxmlformats.org/officeDocument/2006/relationships/slide" Target="slide8.xml"/><Relationship Id="rId7" Type="http://schemas.openxmlformats.org/officeDocument/2006/relationships/image" Target="../media/image5.png"/><Relationship Id="rId12" Type="http://schemas.openxmlformats.org/officeDocument/2006/relationships/image" Target="../media/image9.png"/><Relationship Id="rId17" Type="http://schemas.openxmlformats.org/officeDocument/2006/relationships/hyperlink" Target="Extra%20page%20sub123.docx" TargetMode="External"/><Relationship Id="rId2" Type="http://schemas.openxmlformats.org/officeDocument/2006/relationships/hyperlink" Target="../Hyperlinks/Bar%20model%20for%20subtraction.pptx" TargetMode="External"/><Relationship Id="rId16" Type="http://schemas.openxmlformats.org/officeDocument/2006/relationships/slide" Target="slide4.xml"/><Relationship Id="rId20" Type="http://schemas.openxmlformats.org/officeDocument/2006/relationships/slide" Target="slide6.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hyperlink" Target="../Hyperlinks/Subtraction%20models.pptx" TargetMode="External"/><Relationship Id="rId15" Type="http://schemas.openxmlformats.org/officeDocument/2006/relationships/slide" Target="slide3.xml"/><Relationship Id="rId23" Type="http://schemas.openxmlformats.org/officeDocument/2006/relationships/hyperlink" Target="https://www.ncetm.org.uk/resources/40534" TargetMode="External"/><Relationship Id="rId10" Type="http://schemas.openxmlformats.org/officeDocument/2006/relationships/hyperlink" Target="../Hyperlinks/difference%20and%20take%20away%20on%20a%20number%20line.ppt" TargetMode="External"/><Relationship Id="rId19" Type="http://schemas.openxmlformats.org/officeDocument/2006/relationships/slide" Target="slide7.xml"/><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1.png"/><Relationship Id="rId22" Type="http://schemas.openxmlformats.org/officeDocument/2006/relationships/hyperlink" Target="https://www.ncetm.org.uk/resources/40532" TargetMode="Externa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hyperlink" Target="https://www.ncetm.org.uk/resources/40532" TargetMode="External"/><Relationship Id="rId3" Type="http://schemas.openxmlformats.org/officeDocument/2006/relationships/image" Target="../media/image17.png"/><Relationship Id="rId7" Type="http://schemas.openxmlformats.org/officeDocument/2006/relationships/slide" Target="slide5.xml"/><Relationship Id="rId12" Type="http://schemas.openxmlformats.org/officeDocument/2006/relationships/hyperlink" Target="Hyperlinked%20files/Extra%20page%20sub456.docx" TargetMode="External"/><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slide" Target="slide8.xml"/><Relationship Id="rId5" Type="http://schemas.openxmlformats.org/officeDocument/2006/relationships/image" Target="../media/image19.png"/><Relationship Id="rId10" Type="http://schemas.openxmlformats.org/officeDocument/2006/relationships/slide" Target="slide6.xml"/><Relationship Id="rId4" Type="http://schemas.openxmlformats.org/officeDocument/2006/relationships/image" Target="../media/image18.png"/><Relationship Id="rId9"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643050"/>
            <a:ext cx="8229600" cy="3582990"/>
          </a:xfrm>
        </p:spPr>
        <p:txBody>
          <a:bodyPr>
            <a:normAutofit/>
          </a:bodyPr>
          <a:lstStyle/>
          <a:p>
            <a:r>
              <a:rPr lang="en-GB" dirty="0" smtClean="0"/>
              <a:t/>
            </a:r>
            <a:br>
              <a:rPr lang="en-GB" dirty="0" smtClean="0"/>
            </a:br>
            <a:r>
              <a:rPr lang="en-GB" dirty="0"/>
              <a:t/>
            </a:r>
            <a:br>
              <a:rPr lang="en-GB" dirty="0"/>
            </a:br>
            <a:r>
              <a:rPr lang="en-GB" dirty="0" smtClean="0"/>
              <a:t>Calculation Policy</a:t>
            </a:r>
            <a:r>
              <a:rPr lang="en-GB" smtClean="0"/>
              <a:t/>
            </a:r>
            <a:br>
              <a:rPr lang="en-GB" smtClean="0"/>
            </a:br>
            <a:r>
              <a:rPr lang="en-GB" smtClean="0"/>
              <a:t>Subtraction </a:t>
            </a:r>
            <a:r>
              <a:rPr lang="en-GB" dirty="0" smtClean="0"/>
              <a:t>– Years 1-6</a:t>
            </a:r>
            <a:endParaRPr lang="en-GB" dirty="0"/>
          </a:p>
        </p:txBody>
      </p:sp>
      <p:sp>
        <p:nvSpPr>
          <p:cNvPr id="6" name="TextBox 5"/>
          <p:cNvSpPr txBox="1"/>
          <p:nvPr/>
        </p:nvSpPr>
        <p:spPr>
          <a:xfrm>
            <a:off x="971600" y="332656"/>
            <a:ext cx="6998968" cy="707886"/>
          </a:xfrm>
          <a:prstGeom prst="rect">
            <a:avLst/>
          </a:prstGeom>
          <a:noFill/>
        </p:spPr>
        <p:txBody>
          <a:bodyPr wrap="none" rtlCol="0">
            <a:spAutoFit/>
          </a:bodyPr>
          <a:lstStyle/>
          <a:p>
            <a:pPr algn="ctr"/>
            <a:r>
              <a:rPr lang="en-GB" sz="4000" dirty="0" smtClean="0"/>
              <a:t>Aintree </a:t>
            </a:r>
            <a:r>
              <a:rPr lang="en-GB" sz="4000" dirty="0" err="1" smtClean="0"/>
              <a:t>Davenhill</a:t>
            </a:r>
            <a:r>
              <a:rPr lang="en-GB" sz="4000" dirty="0" smtClean="0"/>
              <a:t> Primary School</a:t>
            </a:r>
            <a:endParaRPr lang="en-GB" sz="4000" dirty="0"/>
          </a:p>
        </p:txBody>
      </p:sp>
      <p:graphicFrame>
        <p:nvGraphicFramePr>
          <p:cNvPr id="7" name="Object 6"/>
          <p:cNvGraphicFramePr>
            <a:graphicFrameLocks noChangeAspect="1"/>
          </p:cNvGraphicFramePr>
          <p:nvPr>
            <p:extLst>
              <p:ext uri="{D42A27DB-BD31-4B8C-83A1-F6EECF244321}">
                <p14:modId xmlns:p14="http://schemas.microsoft.com/office/powerpoint/2010/main" val="1120154263"/>
              </p:ext>
            </p:extLst>
          </p:nvPr>
        </p:nvGraphicFramePr>
        <p:xfrm>
          <a:off x="3647965" y="1412776"/>
          <a:ext cx="1646238" cy="1533525"/>
        </p:xfrm>
        <a:graphic>
          <a:graphicData uri="http://schemas.openxmlformats.org/presentationml/2006/ole">
            <mc:AlternateContent xmlns:mc="http://schemas.openxmlformats.org/markup-compatibility/2006">
              <mc:Choice xmlns:v="urn:schemas-microsoft-com:vml" Requires="v">
                <p:oleObj spid="_x0000_s1030" name="Bitmap Image" r:id="rId4" imgW="4129524" imgH="3848434" progId="PBrush">
                  <p:embed/>
                </p:oleObj>
              </mc:Choice>
              <mc:Fallback>
                <p:oleObj name="Bitmap Image" r:id="rId4" imgW="4129524" imgH="3848434" progId="PBrush">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7965" y="1412776"/>
                        <a:ext cx="1646238" cy="1533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445804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123" y="274638"/>
            <a:ext cx="8229600" cy="490066"/>
          </a:xfrm>
        </p:spPr>
        <p:txBody>
          <a:bodyPr>
            <a:noAutofit/>
          </a:bodyPr>
          <a:lstStyle/>
          <a:p>
            <a:r>
              <a:rPr lang="en-GB" sz="1600" dirty="0" smtClean="0"/>
              <a:t>The National Curriculum in England</a:t>
            </a:r>
            <a:br>
              <a:rPr lang="en-GB" sz="1600" dirty="0" smtClean="0"/>
            </a:br>
            <a:r>
              <a:rPr lang="en-GB" sz="1800" b="1" dirty="0"/>
              <a:t>Year 4</a:t>
            </a:r>
            <a:r>
              <a:rPr lang="en-GB" sz="1800" b="1" dirty="0" smtClean="0"/>
              <a:t> Objectives</a:t>
            </a:r>
            <a:r>
              <a:rPr lang="en-GB" sz="1600" dirty="0"/>
              <a:t/>
            </a:r>
            <a:br>
              <a:rPr lang="en-GB" sz="1600" dirty="0"/>
            </a:br>
            <a:endParaRPr lang="en-GB" sz="1600" dirty="0"/>
          </a:p>
        </p:txBody>
      </p:sp>
      <p:pic>
        <p:nvPicPr>
          <p:cNvPr id="4" name="Content Placeholder 3"/>
          <p:cNvPicPr>
            <a:picLocks noGrp="1" noChangeAspect="1"/>
          </p:cNvPicPr>
          <p:nvPr>
            <p:ph idx="1"/>
          </p:nvPr>
        </p:nvPicPr>
        <p:blipFill rotWithShape="1">
          <a:blip r:embed="rId2"/>
          <a:srcRect l="24625" t="21506" r="25500" b="48325"/>
          <a:stretch/>
        </p:blipFill>
        <p:spPr>
          <a:xfrm>
            <a:off x="179512" y="1052736"/>
            <a:ext cx="8892988" cy="3024336"/>
          </a:xfrm>
          <a:prstGeom prst="rect">
            <a:avLst/>
          </a:prstGeom>
        </p:spPr>
      </p:pic>
      <p:sp>
        <p:nvSpPr>
          <p:cNvPr id="5" name="Left Arrow 4">
            <a:hlinkClick r:id="rId3" action="ppaction://hlinksldjump"/>
          </p:cNvPr>
          <p:cNvSpPr/>
          <p:nvPr/>
        </p:nvSpPr>
        <p:spPr>
          <a:xfrm>
            <a:off x="422123" y="6165304"/>
            <a:ext cx="981525" cy="6206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Return</a:t>
            </a:r>
            <a:endParaRPr lang="en-GB" dirty="0"/>
          </a:p>
        </p:txBody>
      </p:sp>
    </p:spTree>
    <p:extLst>
      <p:ext uri="{BB962C8B-B14F-4D97-AF65-F5344CB8AC3E}">
        <p14:creationId xmlns:p14="http://schemas.microsoft.com/office/powerpoint/2010/main" val="3815412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123" y="274638"/>
            <a:ext cx="8229600" cy="490066"/>
          </a:xfrm>
        </p:spPr>
        <p:txBody>
          <a:bodyPr>
            <a:noAutofit/>
          </a:bodyPr>
          <a:lstStyle/>
          <a:p>
            <a:r>
              <a:rPr lang="en-GB" sz="1600" dirty="0" smtClean="0"/>
              <a:t>The National Curriculum in England</a:t>
            </a:r>
            <a:br>
              <a:rPr lang="en-GB" sz="1600" dirty="0" smtClean="0"/>
            </a:br>
            <a:r>
              <a:rPr lang="en-GB" sz="1800" b="1" dirty="0"/>
              <a:t>Year 4</a:t>
            </a:r>
            <a:r>
              <a:rPr lang="en-GB" sz="1800" b="1" dirty="0" smtClean="0"/>
              <a:t> Guidance</a:t>
            </a:r>
            <a:r>
              <a:rPr lang="en-GB" sz="1600" dirty="0"/>
              <a:t/>
            </a:r>
            <a:br>
              <a:rPr lang="en-GB" sz="1600" dirty="0"/>
            </a:br>
            <a:endParaRPr lang="en-GB" sz="1600" dirty="0"/>
          </a:p>
        </p:txBody>
      </p:sp>
      <p:sp>
        <p:nvSpPr>
          <p:cNvPr id="4" name="Left Arrow 3">
            <a:hlinkClick r:id="rId2" action="ppaction://hlinksldjump"/>
          </p:cNvPr>
          <p:cNvSpPr/>
          <p:nvPr/>
        </p:nvSpPr>
        <p:spPr>
          <a:xfrm>
            <a:off x="422123" y="6165304"/>
            <a:ext cx="981525" cy="6206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Return</a:t>
            </a:r>
            <a:endParaRPr lang="en-GB" dirty="0"/>
          </a:p>
        </p:txBody>
      </p:sp>
      <p:pic>
        <p:nvPicPr>
          <p:cNvPr id="5" name="Content Placeholder 3"/>
          <p:cNvPicPr>
            <a:picLocks noGrp="1" noChangeAspect="1"/>
          </p:cNvPicPr>
          <p:nvPr>
            <p:ph idx="1"/>
          </p:nvPr>
        </p:nvPicPr>
        <p:blipFill rotWithShape="1">
          <a:blip r:embed="rId3"/>
          <a:srcRect l="24625" t="51878" r="25500" b="33241"/>
          <a:stretch/>
        </p:blipFill>
        <p:spPr>
          <a:xfrm>
            <a:off x="323528" y="1484784"/>
            <a:ext cx="8585040" cy="1440160"/>
          </a:xfrm>
          <a:prstGeom prst="rect">
            <a:avLst/>
          </a:prstGeom>
        </p:spPr>
      </p:pic>
    </p:spTree>
    <p:extLst>
      <p:ext uri="{BB962C8B-B14F-4D97-AF65-F5344CB8AC3E}">
        <p14:creationId xmlns:p14="http://schemas.microsoft.com/office/powerpoint/2010/main" val="2871970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123" y="274638"/>
            <a:ext cx="8229600" cy="490066"/>
          </a:xfrm>
        </p:spPr>
        <p:txBody>
          <a:bodyPr>
            <a:noAutofit/>
          </a:bodyPr>
          <a:lstStyle/>
          <a:p>
            <a:r>
              <a:rPr lang="en-GB" sz="1600" dirty="0" smtClean="0"/>
              <a:t>The National Curriculum in England</a:t>
            </a:r>
            <a:br>
              <a:rPr lang="en-GB" sz="1600" dirty="0" smtClean="0"/>
            </a:br>
            <a:r>
              <a:rPr lang="en-GB" sz="1800" b="1" dirty="0"/>
              <a:t>Year </a:t>
            </a:r>
            <a:r>
              <a:rPr lang="en-GB" sz="1800" b="1" dirty="0" smtClean="0"/>
              <a:t>5 Objectives</a:t>
            </a:r>
            <a:r>
              <a:rPr lang="en-GB" sz="1600" dirty="0"/>
              <a:t/>
            </a:r>
            <a:br>
              <a:rPr lang="en-GB" sz="1600" dirty="0"/>
            </a:br>
            <a:endParaRPr lang="en-GB" sz="1600" dirty="0"/>
          </a:p>
        </p:txBody>
      </p:sp>
      <p:pic>
        <p:nvPicPr>
          <p:cNvPr id="5" name="Content Placeholder 4"/>
          <p:cNvPicPr>
            <a:picLocks noGrp="1" noChangeAspect="1"/>
          </p:cNvPicPr>
          <p:nvPr>
            <p:ph idx="1"/>
          </p:nvPr>
        </p:nvPicPr>
        <p:blipFill rotWithShape="1">
          <a:blip r:embed="rId2"/>
          <a:srcRect l="24625" t="20070" r="24625" b="43513"/>
          <a:stretch/>
        </p:blipFill>
        <p:spPr>
          <a:xfrm>
            <a:off x="539552" y="881407"/>
            <a:ext cx="7920880" cy="3195665"/>
          </a:xfrm>
          <a:prstGeom prst="rect">
            <a:avLst/>
          </a:prstGeom>
        </p:spPr>
      </p:pic>
      <p:sp>
        <p:nvSpPr>
          <p:cNvPr id="4" name="Left Arrow 3">
            <a:hlinkClick r:id="rId3" action="ppaction://hlinksldjump"/>
          </p:cNvPr>
          <p:cNvSpPr/>
          <p:nvPr/>
        </p:nvSpPr>
        <p:spPr>
          <a:xfrm>
            <a:off x="422123" y="6165304"/>
            <a:ext cx="981525" cy="6206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Return</a:t>
            </a:r>
            <a:endParaRPr lang="en-GB" dirty="0"/>
          </a:p>
        </p:txBody>
      </p:sp>
    </p:spTree>
    <p:extLst>
      <p:ext uri="{BB962C8B-B14F-4D97-AF65-F5344CB8AC3E}">
        <p14:creationId xmlns:p14="http://schemas.microsoft.com/office/powerpoint/2010/main" val="746094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123" y="274638"/>
            <a:ext cx="8229600" cy="490066"/>
          </a:xfrm>
        </p:spPr>
        <p:txBody>
          <a:bodyPr>
            <a:noAutofit/>
          </a:bodyPr>
          <a:lstStyle/>
          <a:p>
            <a:r>
              <a:rPr lang="en-GB" sz="1600" dirty="0" smtClean="0"/>
              <a:t>The National Curriculum in England</a:t>
            </a:r>
            <a:br>
              <a:rPr lang="en-GB" sz="1600" dirty="0" smtClean="0"/>
            </a:br>
            <a:r>
              <a:rPr lang="en-GB" sz="1800" b="1" dirty="0"/>
              <a:t>Year </a:t>
            </a:r>
            <a:r>
              <a:rPr lang="en-GB" sz="1800" b="1" dirty="0" smtClean="0"/>
              <a:t>5 Guidance</a:t>
            </a:r>
            <a:r>
              <a:rPr lang="en-GB" sz="1600" dirty="0"/>
              <a:t/>
            </a:r>
            <a:br>
              <a:rPr lang="en-GB" sz="1600" dirty="0"/>
            </a:br>
            <a:endParaRPr lang="en-GB" sz="1600" dirty="0"/>
          </a:p>
        </p:txBody>
      </p:sp>
      <p:pic>
        <p:nvPicPr>
          <p:cNvPr id="7" name="Content Placeholder 4"/>
          <p:cNvPicPr>
            <a:picLocks noGrp="1" noChangeAspect="1"/>
          </p:cNvPicPr>
          <p:nvPr>
            <p:ph idx="1"/>
          </p:nvPr>
        </p:nvPicPr>
        <p:blipFill rotWithShape="1">
          <a:blip r:embed="rId2"/>
          <a:srcRect l="24625" t="56870" r="24625" b="20790"/>
          <a:stretch/>
        </p:blipFill>
        <p:spPr>
          <a:xfrm>
            <a:off x="282374" y="1556792"/>
            <a:ext cx="8538098" cy="2113095"/>
          </a:xfrm>
          <a:prstGeom prst="rect">
            <a:avLst/>
          </a:prstGeom>
        </p:spPr>
      </p:pic>
      <p:sp>
        <p:nvSpPr>
          <p:cNvPr id="4" name="Left Arrow 3">
            <a:hlinkClick r:id="rId3" action="ppaction://hlinksldjump"/>
          </p:cNvPr>
          <p:cNvSpPr/>
          <p:nvPr/>
        </p:nvSpPr>
        <p:spPr>
          <a:xfrm>
            <a:off x="422123" y="6165304"/>
            <a:ext cx="981525" cy="6206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Return</a:t>
            </a:r>
            <a:endParaRPr lang="en-GB" dirty="0"/>
          </a:p>
        </p:txBody>
      </p:sp>
    </p:spTree>
    <p:extLst>
      <p:ext uri="{BB962C8B-B14F-4D97-AF65-F5344CB8AC3E}">
        <p14:creationId xmlns:p14="http://schemas.microsoft.com/office/powerpoint/2010/main" val="2900059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123" y="274638"/>
            <a:ext cx="8229600" cy="490066"/>
          </a:xfrm>
        </p:spPr>
        <p:txBody>
          <a:bodyPr>
            <a:noAutofit/>
          </a:bodyPr>
          <a:lstStyle/>
          <a:p>
            <a:r>
              <a:rPr lang="en-GB" sz="1600" dirty="0" smtClean="0"/>
              <a:t>The National Curriculum in England</a:t>
            </a:r>
            <a:br>
              <a:rPr lang="en-GB" sz="1600" dirty="0" smtClean="0"/>
            </a:br>
            <a:r>
              <a:rPr lang="en-GB" sz="1800" b="1" dirty="0"/>
              <a:t>Year </a:t>
            </a:r>
            <a:r>
              <a:rPr lang="en-GB" sz="1800" b="1" dirty="0" smtClean="0"/>
              <a:t>6 Objectives</a:t>
            </a:r>
            <a:r>
              <a:rPr lang="en-GB" sz="1600" dirty="0"/>
              <a:t/>
            </a:r>
            <a:br>
              <a:rPr lang="en-GB" sz="1600" dirty="0"/>
            </a:br>
            <a:endParaRPr lang="en-GB" sz="1600" dirty="0"/>
          </a:p>
        </p:txBody>
      </p:sp>
      <p:pic>
        <p:nvPicPr>
          <p:cNvPr id="5" name="Content Placeholder 4"/>
          <p:cNvPicPr>
            <a:picLocks noGrp="1" noChangeAspect="1"/>
          </p:cNvPicPr>
          <p:nvPr>
            <p:ph idx="1"/>
          </p:nvPr>
        </p:nvPicPr>
        <p:blipFill rotWithShape="1">
          <a:blip r:embed="rId2"/>
          <a:srcRect l="23750" r="24625" b="45354"/>
          <a:stretch/>
        </p:blipFill>
        <p:spPr>
          <a:xfrm>
            <a:off x="1907704" y="775099"/>
            <a:ext cx="5904656" cy="3514097"/>
          </a:xfrm>
          <a:prstGeom prst="rect">
            <a:avLst/>
          </a:prstGeom>
        </p:spPr>
      </p:pic>
      <p:sp>
        <p:nvSpPr>
          <p:cNvPr id="4" name="Left Arrow 3">
            <a:hlinkClick r:id="rId3" action="ppaction://hlinksldjump"/>
          </p:cNvPr>
          <p:cNvSpPr/>
          <p:nvPr/>
        </p:nvSpPr>
        <p:spPr>
          <a:xfrm>
            <a:off x="422123" y="6165304"/>
            <a:ext cx="981525" cy="6206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Return</a:t>
            </a:r>
            <a:endParaRPr lang="en-GB" dirty="0"/>
          </a:p>
        </p:txBody>
      </p:sp>
      <p:pic>
        <p:nvPicPr>
          <p:cNvPr id="6" name="Content Placeholder 4"/>
          <p:cNvPicPr>
            <a:picLocks noChangeAspect="1"/>
          </p:cNvPicPr>
          <p:nvPr/>
        </p:nvPicPr>
        <p:blipFill rotWithShape="1">
          <a:blip r:embed="rId2"/>
          <a:srcRect l="25126" t="73883" r="23250" b="8095"/>
          <a:stretch/>
        </p:blipFill>
        <p:spPr>
          <a:xfrm>
            <a:off x="2051720" y="4365103"/>
            <a:ext cx="5904656" cy="1158939"/>
          </a:xfrm>
          <a:prstGeom prst="rect">
            <a:avLst/>
          </a:prstGeom>
        </p:spPr>
      </p:pic>
    </p:spTree>
    <p:extLst>
      <p:ext uri="{BB962C8B-B14F-4D97-AF65-F5344CB8AC3E}">
        <p14:creationId xmlns:p14="http://schemas.microsoft.com/office/powerpoint/2010/main" val="30063973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123" y="274638"/>
            <a:ext cx="8229600" cy="490066"/>
          </a:xfrm>
        </p:spPr>
        <p:txBody>
          <a:bodyPr>
            <a:noAutofit/>
          </a:bodyPr>
          <a:lstStyle/>
          <a:p>
            <a:r>
              <a:rPr lang="en-GB" sz="1600" dirty="0" smtClean="0"/>
              <a:t>The National Curriculum in England</a:t>
            </a:r>
            <a:br>
              <a:rPr lang="en-GB" sz="1600" dirty="0" smtClean="0"/>
            </a:br>
            <a:r>
              <a:rPr lang="en-GB" sz="1800" b="1" dirty="0" smtClean="0"/>
              <a:t>Year </a:t>
            </a:r>
            <a:r>
              <a:rPr lang="en-GB" sz="1800" b="1" smtClean="0"/>
              <a:t>6 Guidance</a:t>
            </a:r>
            <a:r>
              <a:rPr lang="en-GB" sz="1600" dirty="0"/>
              <a:t/>
            </a:r>
            <a:br>
              <a:rPr lang="en-GB" sz="1600" dirty="0"/>
            </a:br>
            <a:endParaRPr lang="en-GB" sz="1600" dirty="0"/>
          </a:p>
        </p:txBody>
      </p:sp>
      <p:pic>
        <p:nvPicPr>
          <p:cNvPr id="5" name="Content Placeholder 4"/>
          <p:cNvPicPr>
            <a:picLocks noGrp="1" noChangeAspect="1"/>
          </p:cNvPicPr>
          <p:nvPr>
            <p:ph idx="1"/>
          </p:nvPr>
        </p:nvPicPr>
        <p:blipFill rotWithShape="1">
          <a:blip r:embed="rId2"/>
          <a:srcRect l="23751" t="16957" r="25500" b="34797"/>
          <a:stretch/>
        </p:blipFill>
        <p:spPr>
          <a:xfrm>
            <a:off x="121441" y="1196753"/>
            <a:ext cx="8966155" cy="4792256"/>
          </a:xfrm>
          <a:prstGeom prst="rect">
            <a:avLst/>
          </a:prstGeom>
        </p:spPr>
      </p:pic>
      <p:sp>
        <p:nvSpPr>
          <p:cNvPr id="4" name="Left Arrow 3">
            <a:hlinkClick r:id="rId3" action="ppaction://hlinksldjump"/>
          </p:cNvPr>
          <p:cNvSpPr/>
          <p:nvPr/>
        </p:nvSpPr>
        <p:spPr>
          <a:xfrm>
            <a:off x="422123" y="6165304"/>
            <a:ext cx="981525" cy="6206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Return</a:t>
            </a:r>
            <a:endParaRPr lang="en-GB" dirty="0"/>
          </a:p>
        </p:txBody>
      </p:sp>
    </p:spTree>
    <p:extLst>
      <p:ext uri="{BB962C8B-B14F-4D97-AF65-F5344CB8AC3E}">
        <p14:creationId xmlns:p14="http://schemas.microsoft.com/office/powerpoint/2010/main" val="3974090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25685649"/>
              </p:ext>
            </p:extLst>
          </p:nvPr>
        </p:nvGraphicFramePr>
        <p:xfrm>
          <a:off x="107504" y="116632"/>
          <a:ext cx="8856984" cy="6629400"/>
        </p:xfrm>
        <a:graphic>
          <a:graphicData uri="http://schemas.openxmlformats.org/drawingml/2006/table">
            <a:tbl>
              <a:tblPr firstRow="1" bandRow="1">
                <a:tableStyleId>{5940675A-B579-460E-94D1-54222C63F5DA}</a:tableStyleId>
              </a:tblPr>
              <a:tblGrid>
                <a:gridCol w="2808312">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gridCol w="2808312">
                  <a:extLst>
                    <a:ext uri="{9D8B030D-6E8A-4147-A177-3AD203B41FA5}">
                      <a16:colId xmlns:a16="http://schemas.microsoft.com/office/drawing/2014/main" val="20002"/>
                    </a:ext>
                  </a:extLst>
                </a:gridCol>
              </a:tblGrid>
              <a:tr h="216024">
                <a:tc>
                  <a:txBody>
                    <a:bodyPr/>
                    <a:lstStyle/>
                    <a:p>
                      <a:pPr algn="ctr"/>
                      <a:r>
                        <a:rPr lang="en-GB" b="1" dirty="0" smtClean="0"/>
                        <a:t>Year</a:t>
                      </a:r>
                      <a:r>
                        <a:rPr lang="en-GB" b="1" baseline="0" dirty="0" smtClean="0"/>
                        <a:t> 1</a:t>
                      </a:r>
                      <a:endParaRPr lang="en-GB" b="1" dirty="0"/>
                    </a:p>
                  </a:txBody>
                  <a:tcPr/>
                </a:tc>
                <a:tc>
                  <a:txBody>
                    <a:bodyPr/>
                    <a:lstStyle/>
                    <a:p>
                      <a:pPr algn="ctr"/>
                      <a:r>
                        <a:rPr lang="en-GB" b="1" dirty="0" smtClean="0"/>
                        <a:t>Year</a:t>
                      </a:r>
                      <a:r>
                        <a:rPr lang="en-GB" b="1" baseline="0" dirty="0" smtClean="0"/>
                        <a:t> 2</a:t>
                      </a:r>
                      <a:endParaRPr lang="en-GB" b="1" dirty="0"/>
                    </a:p>
                  </a:txBody>
                  <a:tcPr/>
                </a:tc>
                <a:tc>
                  <a:txBody>
                    <a:bodyPr/>
                    <a:lstStyle/>
                    <a:p>
                      <a:pPr algn="ctr"/>
                      <a:r>
                        <a:rPr lang="en-GB" b="1" dirty="0" smtClean="0"/>
                        <a:t>Year</a:t>
                      </a:r>
                      <a:r>
                        <a:rPr lang="en-GB" b="1" baseline="0" dirty="0" smtClean="0"/>
                        <a:t> 3</a:t>
                      </a:r>
                      <a:endParaRPr lang="en-GB" b="1" dirty="0"/>
                    </a:p>
                  </a:txBody>
                  <a:tcPr/>
                </a:tc>
                <a:extLst>
                  <a:ext uri="{0D108BD9-81ED-4DB2-BD59-A6C34878D82A}">
                    <a16:rowId xmlns:a16="http://schemas.microsoft.com/office/drawing/2014/main" val="10000"/>
                  </a:ext>
                </a:extLst>
              </a:tr>
              <a:tr h="5767264">
                <a:tc>
                  <a:txBody>
                    <a:bodyPr/>
                    <a:lstStyle/>
                    <a:p>
                      <a:r>
                        <a:rPr lang="en-GB" sz="1000" baseline="0" dirty="0" smtClean="0"/>
                        <a:t>Missing number problems, e.g. 7 = □ - 9; 20 - □ = 9; 15 – 9 = □; □ - □ = 11; 16 – 0 =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Use concrete objects and pictorial representations. If appropriate, progress from using number lines with every number shown to number lines with significant numbers shown.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Understand subtraction as take-away: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endParaRPr lang="en-GB" sz="1000" dirty="0" smtClean="0"/>
                    </a:p>
                    <a:p>
                      <a:endParaRPr lang="en-GB" sz="1000" dirty="0" smtClean="0"/>
                    </a:p>
                    <a:p>
                      <a:r>
                        <a:rPr lang="en-GB" sz="1000" dirty="0" smtClean="0"/>
                        <a:t>Understand</a:t>
                      </a:r>
                      <a:r>
                        <a:rPr lang="en-GB" sz="1000" baseline="0" dirty="0" smtClean="0"/>
                        <a:t> subtraction as finding the difference:</a:t>
                      </a:r>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p>
                      <a:r>
                        <a:rPr lang="en-GB" sz="1000" baseline="0" dirty="0" smtClean="0"/>
                        <a:t>The above model would be introduced with concrete objects which children can move (including cards with pictures) before progressing to pictorial representation.</a:t>
                      </a:r>
                    </a:p>
                    <a:p>
                      <a:r>
                        <a:rPr lang="en-GB" sz="1000" baseline="0" dirty="0" smtClean="0"/>
                        <a:t>The use of other images is also valuable for modelling subtraction e.g. </a:t>
                      </a:r>
                      <a:r>
                        <a:rPr lang="en-GB" sz="1000" baseline="0" dirty="0" err="1" smtClean="0"/>
                        <a:t>Numicon</a:t>
                      </a:r>
                      <a:r>
                        <a:rPr lang="en-GB" sz="1000" baseline="0" dirty="0" smtClean="0"/>
                        <a:t>, bundles of straws, </a:t>
                      </a:r>
                      <a:r>
                        <a:rPr lang="en-GB" sz="1000" baseline="0" dirty="0" err="1" smtClean="0"/>
                        <a:t>Dienes</a:t>
                      </a:r>
                      <a:r>
                        <a:rPr lang="en-GB" sz="1000" baseline="0" dirty="0" smtClean="0"/>
                        <a:t> apparatus, multi-link cubes, bead strings.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Missing number problems e.g. 52 – 8 = □; □ – 20 = 25; 22 = □ – 21; 6 + □ + 3 = 11.</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It is valuable to use a range of representations (also see Y1). Continue to use number lines to model take-away and difference. e.g.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The link between the two may be supported by an image like this, with 47 being taken away from 72, leaving the difference, which is 25.</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endParaRPr lang="en-GB" sz="900" baseline="0" dirty="0" smtClean="0"/>
                    </a:p>
                    <a:p>
                      <a:r>
                        <a:rPr lang="en-GB" sz="900" b="1" u="sng" dirty="0" smtClean="0"/>
                        <a:t>Towards written methods</a:t>
                      </a:r>
                    </a:p>
                    <a:p>
                      <a:r>
                        <a:rPr lang="en-GB" sz="900" dirty="0" smtClean="0"/>
                        <a:t>Recording</a:t>
                      </a:r>
                      <a:r>
                        <a:rPr lang="en-GB" sz="900" baseline="0" dirty="0" smtClean="0"/>
                        <a:t> addition and subtraction in expanded columns can support understanding of the quantity aspect of place value and prepare for efficient written methods with larger numbers. The numbers may be represented with </a:t>
                      </a:r>
                      <a:r>
                        <a:rPr lang="en-GB" sz="900" baseline="0" dirty="0" err="1" smtClean="0"/>
                        <a:t>Dienes</a:t>
                      </a:r>
                      <a:r>
                        <a:rPr lang="en-GB" sz="900" baseline="0" dirty="0" smtClean="0"/>
                        <a:t> apparatus.</a:t>
                      </a:r>
                    </a:p>
                    <a:p>
                      <a:r>
                        <a:rPr lang="en-GB" sz="900" baseline="0" dirty="0" smtClean="0"/>
                        <a:t>e.g. 75 – 42</a:t>
                      </a:r>
                    </a:p>
                    <a:p>
                      <a:endParaRPr lang="en-GB" sz="900" u="none"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Missing number problems e.g.  □ = </a:t>
                      </a:r>
                      <a:r>
                        <a:rPr lang="en-GB" sz="900" dirty="0" smtClean="0"/>
                        <a:t>43 – 27; 145 – □ = 138; 274 – 30 = □; 245 – □ = 195;</a:t>
                      </a:r>
                      <a:r>
                        <a:rPr lang="en-GB" sz="900" baseline="0" dirty="0" smtClean="0"/>
                        <a:t> </a:t>
                      </a:r>
                      <a:r>
                        <a:rPr lang="en-GB" sz="900" dirty="0" smtClean="0"/>
                        <a:t>532 – 200 = □; 364</a:t>
                      </a:r>
                      <a:r>
                        <a:rPr lang="en-GB" sz="900" baseline="0" dirty="0" smtClean="0"/>
                        <a:t> – 153 = □.</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baseline="0" dirty="0" smtClean="0"/>
                        <a:t>Mental methods</a:t>
                      </a:r>
                      <a:r>
                        <a:rPr lang="en-GB" sz="900" b="1" u="none" baseline="0" dirty="0" smtClean="0"/>
                        <a:t> </a:t>
                      </a:r>
                      <a:r>
                        <a:rPr lang="en-GB" sz="900" baseline="0" dirty="0" smtClean="0"/>
                        <a:t>should continue to develop, supported by a range of models and images, including the number line. The bar model should continue to be used to help with problem solving (see Y1 and Y2).</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Children should make choices about whether to use complementary addition or counting back, depending on the numbers involved.</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baseline="0" dirty="0" smtClean="0"/>
                        <a:t>Written methods (progressing to 3-digits)</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t>Introduce expanded</a:t>
                      </a:r>
                      <a:r>
                        <a:rPr lang="en-GB" sz="900" baseline="0" dirty="0" smtClean="0"/>
                        <a:t> column subtraction with no decomposition, modelled with place value counters. (</a:t>
                      </a:r>
                      <a:r>
                        <a:rPr lang="en-GB" sz="900" baseline="0" dirty="0" err="1" smtClean="0"/>
                        <a:t>Dienes</a:t>
                      </a:r>
                      <a:r>
                        <a:rPr lang="en-GB" sz="900" baseline="0" dirty="0" smtClean="0"/>
                        <a:t> could be used for those who need a less abstract representation.)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For some children this will lead to exchanging, modelled using place value counters (or </a:t>
                      </a:r>
                      <a:r>
                        <a:rPr lang="en-GB" sz="900" baseline="0" dirty="0" err="1" smtClean="0"/>
                        <a:t>Dienes</a:t>
                      </a:r>
                      <a:r>
                        <a:rPr lang="en-GB" sz="90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A number line and expanded column method may be compared next to each other.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Some children may begin to use a formal columnar algorithm, initially introduced alongside the expanded method. The formal method should be seen as a more streamlined version of the expanded method, not a new method.</a:t>
                      </a:r>
                    </a:p>
                  </a:txBody>
                  <a:tcPr/>
                </a:tc>
                <a:extLst>
                  <a:ext uri="{0D108BD9-81ED-4DB2-BD59-A6C34878D82A}">
                    <a16:rowId xmlns:a16="http://schemas.microsoft.com/office/drawing/2014/main" val="10001"/>
                  </a:ext>
                </a:extLst>
              </a:tr>
            </a:tbl>
          </a:graphicData>
        </a:graphic>
      </p:graphicFrame>
      <p:pic>
        <p:nvPicPr>
          <p:cNvPr id="3" name="Picture 2">
            <a:hlinkClick r:id="rId2" action="ppaction://hlinkpres?slideindex=1&amp;slidetitle="/>
          </p:cNvPr>
          <p:cNvPicPr>
            <a:picLocks noChangeAspect="1"/>
          </p:cNvPicPr>
          <p:nvPr/>
        </p:nvPicPr>
        <p:blipFill rotWithShape="1">
          <a:blip r:embed="rId3" cstate="print"/>
          <a:srcRect l="19008" t="40500" r="19561" b="12595"/>
          <a:stretch/>
        </p:blipFill>
        <p:spPr>
          <a:xfrm>
            <a:off x="227796" y="4149080"/>
            <a:ext cx="2516102" cy="1080120"/>
          </a:xfrm>
          <a:prstGeom prst="rect">
            <a:avLst/>
          </a:prstGeom>
        </p:spPr>
      </p:pic>
      <p:pic>
        <p:nvPicPr>
          <p:cNvPr id="2" name="Picture 1"/>
          <p:cNvPicPr>
            <a:picLocks noChangeAspect="1"/>
          </p:cNvPicPr>
          <p:nvPr/>
        </p:nvPicPr>
        <p:blipFill rotWithShape="1">
          <a:blip r:embed="rId4" cstate="print"/>
          <a:srcRect l="36569" t="35774" r="39660" b="34956"/>
          <a:stretch/>
        </p:blipFill>
        <p:spPr>
          <a:xfrm>
            <a:off x="611560" y="1772816"/>
            <a:ext cx="936104" cy="648072"/>
          </a:xfrm>
          <a:prstGeom prst="rect">
            <a:avLst/>
          </a:prstGeom>
        </p:spPr>
      </p:pic>
      <p:pic>
        <p:nvPicPr>
          <p:cNvPr id="5" name="Picture 4">
            <a:hlinkClick r:id="rId5" action="ppaction://hlinkpres?slideindex=1&amp;slidetitle="/>
          </p:cNvPr>
          <p:cNvPicPr>
            <a:picLocks noChangeAspect="1"/>
          </p:cNvPicPr>
          <p:nvPr/>
        </p:nvPicPr>
        <p:blipFill rotWithShape="1">
          <a:blip r:embed="rId6" cstate="print"/>
          <a:srcRect l="22437" t="31042" r="19943" b="33483"/>
          <a:stretch/>
        </p:blipFill>
        <p:spPr>
          <a:xfrm>
            <a:off x="323528" y="3356992"/>
            <a:ext cx="2080231" cy="720080"/>
          </a:xfrm>
          <a:prstGeom prst="rect">
            <a:avLst/>
          </a:prstGeom>
        </p:spPr>
      </p:pic>
      <p:pic>
        <p:nvPicPr>
          <p:cNvPr id="8" name="Picture 7"/>
          <p:cNvPicPr>
            <a:picLocks noChangeAspect="1"/>
          </p:cNvPicPr>
          <p:nvPr/>
        </p:nvPicPr>
        <p:blipFill rotWithShape="1">
          <a:blip r:embed="rId7" cstate="print"/>
          <a:srcRect l="8614" t="38918" r="19024" b="30438"/>
          <a:stretch/>
        </p:blipFill>
        <p:spPr>
          <a:xfrm>
            <a:off x="251520" y="2420888"/>
            <a:ext cx="2577802" cy="613762"/>
          </a:xfrm>
          <a:prstGeom prst="rect">
            <a:avLst/>
          </a:prstGeom>
        </p:spPr>
      </p:pic>
      <p:pic>
        <p:nvPicPr>
          <p:cNvPr id="9" name="Picture 8"/>
          <p:cNvPicPr>
            <a:picLocks noChangeAspect="1"/>
          </p:cNvPicPr>
          <p:nvPr/>
        </p:nvPicPr>
        <p:blipFill rotWithShape="1">
          <a:blip r:embed="rId8" cstate="print"/>
          <a:srcRect l="13043" t="46399" r="13043" b="11068"/>
          <a:stretch/>
        </p:blipFill>
        <p:spPr>
          <a:xfrm>
            <a:off x="3491880" y="1700808"/>
            <a:ext cx="2448272" cy="792088"/>
          </a:xfrm>
          <a:prstGeom prst="rect">
            <a:avLst/>
          </a:prstGeom>
        </p:spPr>
      </p:pic>
      <p:pic>
        <p:nvPicPr>
          <p:cNvPr id="10" name="Picture 9"/>
          <p:cNvPicPr>
            <a:picLocks noChangeAspect="1"/>
          </p:cNvPicPr>
          <p:nvPr/>
        </p:nvPicPr>
        <p:blipFill rotWithShape="1">
          <a:blip r:embed="rId9" cstate="print"/>
          <a:srcRect l="14293" t="47542" r="14247" b="28490"/>
          <a:stretch/>
        </p:blipFill>
        <p:spPr>
          <a:xfrm>
            <a:off x="3491880" y="1124744"/>
            <a:ext cx="2592288" cy="515977"/>
          </a:xfrm>
          <a:prstGeom prst="rect">
            <a:avLst/>
          </a:prstGeom>
        </p:spPr>
      </p:pic>
      <p:pic>
        <p:nvPicPr>
          <p:cNvPr id="12" name="Picture 11">
            <a:hlinkClick r:id="rId10" action="ppaction://hlinkpres?slideindex=1&amp;slidetitle="/>
          </p:cNvPr>
          <p:cNvPicPr>
            <a:picLocks noChangeAspect="1"/>
          </p:cNvPicPr>
          <p:nvPr/>
        </p:nvPicPr>
        <p:blipFill rotWithShape="1">
          <a:blip r:embed="rId11" cstate="print"/>
          <a:srcRect l="14286" t="28837" r="20409" b="37377"/>
          <a:stretch/>
        </p:blipFill>
        <p:spPr>
          <a:xfrm>
            <a:off x="3119967" y="2975201"/>
            <a:ext cx="2723212" cy="792088"/>
          </a:xfrm>
          <a:prstGeom prst="rect">
            <a:avLst/>
          </a:prstGeom>
        </p:spPr>
      </p:pic>
      <p:pic>
        <p:nvPicPr>
          <p:cNvPr id="13" name="Picture 12"/>
          <p:cNvPicPr>
            <a:picLocks noChangeAspect="1"/>
          </p:cNvPicPr>
          <p:nvPr/>
        </p:nvPicPr>
        <p:blipFill rotWithShape="1">
          <a:blip r:embed="rId12" cstate="print"/>
          <a:srcRect l="14697" t="4878" r="18445" b="14982"/>
          <a:stretch/>
        </p:blipFill>
        <p:spPr>
          <a:xfrm>
            <a:off x="3491881" y="4866030"/>
            <a:ext cx="2592288" cy="1746977"/>
          </a:xfrm>
          <a:prstGeom prst="rect">
            <a:avLst/>
          </a:prstGeom>
        </p:spPr>
      </p:pic>
      <p:pic>
        <p:nvPicPr>
          <p:cNvPr id="7" name="Picture 6"/>
          <p:cNvPicPr>
            <a:picLocks noChangeAspect="1"/>
          </p:cNvPicPr>
          <p:nvPr/>
        </p:nvPicPr>
        <p:blipFill rotWithShape="1">
          <a:blip r:embed="rId13" cstate="print"/>
          <a:srcRect l="16637" t="10040" r="18666" b="17629"/>
          <a:stretch/>
        </p:blipFill>
        <p:spPr>
          <a:xfrm>
            <a:off x="6444208" y="2636912"/>
            <a:ext cx="2019498" cy="1269398"/>
          </a:xfrm>
          <a:prstGeom prst="rect">
            <a:avLst/>
          </a:prstGeom>
        </p:spPr>
      </p:pic>
      <p:pic>
        <p:nvPicPr>
          <p:cNvPr id="6" name="Picture 5"/>
          <p:cNvPicPr>
            <a:picLocks noChangeAspect="1"/>
          </p:cNvPicPr>
          <p:nvPr/>
        </p:nvPicPr>
        <p:blipFill rotWithShape="1">
          <a:blip r:embed="rId14" cstate="print"/>
          <a:srcRect l="15560" t="10456" r="18743" b="15652"/>
          <a:stretch/>
        </p:blipFill>
        <p:spPr>
          <a:xfrm>
            <a:off x="6429137" y="4293096"/>
            <a:ext cx="2049716" cy="1296144"/>
          </a:xfrm>
          <a:prstGeom prst="rect">
            <a:avLst/>
          </a:prstGeom>
        </p:spPr>
      </p:pic>
      <p:sp>
        <p:nvSpPr>
          <p:cNvPr id="11" name="Pentagon 10">
            <a:hlinkClick r:id="rId15" action="ppaction://hlinksldjump"/>
          </p:cNvPr>
          <p:cNvSpPr/>
          <p:nvPr/>
        </p:nvSpPr>
        <p:spPr>
          <a:xfrm>
            <a:off x="179512" y="188640"/>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14" name="Pentagon 13">
            <a:hlinkClick r:id="rId16" action="ppaction://hlinksldjump"/>
          </p:cNvPr>
          <p:cNvSpPr/>
          <p:nvPr/>
        </p:nvSpPr>
        <p:spPr>
          <a:xfrm>
            <a:off x="683568"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15" name="Pentagon 14">
            <a:hlinkClick r:id="rId17" action="ppaction://hlinkfile"/>
          </p:cNvPr>
          <p:cNvSpPr/>
          <p:nvPr/>
        </p:nvSpPr>
        <p:spPr>
          <a:xfrm>
            <a:off x="2411760"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Ex</a:t>
            </a:r>
            <a:endParaRPr lang="en-GB" sz="1000" b="1" dirty="0">
              <a:solidFill>
                <a:schemeClr val="tx1"/>
              </a:solidFill>
            </a:endParaRPr>
          </a:p>
        </p:txBody>
      </p:sp>
      <p:sp>
        <p:nvSpPr>
          <p:cNvPr id="16" name="Pentagon 15">
            <a:hlinkClick r:id="rId18" action="ppaction://hlinksldjump"/>
          </p:cNvPr>
          <p:cNvSpPr/>
          <p:nvPr/>
        </p:nvSpPr>
        <p:spPr>
          <a:xfrm>
            <a:off x="2998459" y="188640"/>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17" name="Pentagon 16">
            <a:hlinkClick r:id="rId19" action="ppaction://hlinksldjump"/>
          </p:cNvPr>
          <p:cNvSpPr/>
          <p:nvPr/>
        </p:nvSpPr>
        <p:spPr>
          <a:xfrm>
            <a:off x="6300192" y="188640"/>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18" name="Pentagon 17">
            <a:hlinkClick r:id="rId20" action="ppaction://hlinksldjump"/>
          </p:cNvPr>
          <p:cNvSpPr/>
          <p:nvPr/>
        </p:nvSpPr>
        <p:spPr>
          <a:xfrm>
            <a:off x="3529529" y="191426"/>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19" name="Pentagon 18">
            <a:hlinkClick r:id="rId21" action="ppaction://hlinksldjump"/>
          </p:cNvPr>
          <p:cNvSpPr/>
          <p:nvPr/>
        </p:nvSpPr>
        <p:spPr>
          <a:xfrm>
            <a:off x="6804248"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20" name="Pentagon 19">
            <a:hlinkClick r:id="rId17" action="ppaction://hlinkfile"/>
          </p:cNvPr>
          <p:cNvSpPr/>
          <p:nvPr/>
        </p:nvSpPr>
        <p:spPr>
          <a:xfrm>
            <a:off x="5627978"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Ex</a:t>
            </a:r>
            <a:endParaRPr lang="en-GB" sz="1000" b="1" dirty="0">
              <a:solidFill>
                <a:schemeClr val="tx1"/>
              </a:solidFill>
            </a:endParaRPr>
          </a:p>
        </p:txBody>
      </p:sp>
      <p:sp>
        <p:nvSpPr>
          <p:cNvPr id="22" name="Pentagon 21">
            <a:hlinkClick r:id="rId22"/>
          </p:cNvPr>
          <p:cNvSpPr/>
          <p:nvPr/>
        </p:nvSpPr>
        <p:spPr>
          <a:xfrm>
            <a:off x="7956376"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Vid</a:t>
            </a:r>
            <a:endParaRPr lang="en-GB" sz="1000" b="1" dirty="0">
              <a:solidFill>
                <a:schemeClr val="tx1"/>
              </a:solidFill>
            </a:endParaRPr>
          </a:p>
        </p:txBody>
      </p:sp>
      <p:sp>
        <p:nvSpPr>
          <p:cNvPr id="23" name="Pentagon 22">
            <a:hlinkClick r:id="rId17" action="ppaction://hlinkfile"/>
          </p:cNvPr>
          <p:cNvSpPr/>
          <p:nvPr/>
        </p:nvSpPr>
        <p:spPr>
          <a:xfrm>
            <a:off x="8481339"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Ex</a:t>
            </a:r>
            <a:endParaRPr lang="en-GB" sz="1000" b="1" dirty="0">
              <a:solidFill>
                <a:schemeClr val="tx1"/>
              </a:solidFill>
            </a:endParaRPr>
          </a:p>
        </p:txBody>
      </p:sp>
      <p:sp>
        <p:nvSpPr>
          <p:cNvPr id="24" name="Pentagon 23">
            <a:hlinkClick r:id="rId23"/>
          </p:cNvPr>
          <p:cNvSpPr/>
          <p:nvPr/>
        </p:nvSpPr>
        <p:spPr>
          <a:xfrm>
            <a:off x="5076056"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Vid</a:t>
            </a:r>
            <a:endParaRPr lang="en-GB" sz="1000" b="1" dirty="0">
              <a:solidFill>
                <a:schemeClr val="tx1"/>
              </a:solidFill>
            </a:endParaRPr>
          </a:p>
        </p:txBody>
      </p:sp>
      <p:sp>
        <p:nvSpPr>
          <p:cNvPr id="25" name="Pentagon 24">
            <a:hlinkClick r:id="rId23"/>
          </p:cNvPr>
          <p:cNvSpPr/>
          <p:nvPr/>
        </p:nvSpPr>
        <p:spPr>
          <a:xfrm>
            <a:off x="1887201"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Vid</a:t>
            </a:r>
            <a:endParaRPr lang="en-GB" sz="1000" b="1" dirty="0">
              <a:solidFill>
                <a:schemeClr val="tx1"/>
              </a:solidFill>
            </a:endParaRPr>
          </a:p>
        </p:txBody>
      </p:sp>
    </p:spTree>
    <p:extLst>
      <p:ext uri="{BB962C8B-B14F-4D97-AF65-F5344CB8AC3E}">
        <p14:creationId xmlns:p14="http://schemas.microsoft.com/office/powerpoint/2010/main" val="2746161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123" y="274638"/>
            <a:ext cx="8229600" cy="490066"/>
          </a:xfrm>
        </p:spPr>
        <p:txBody>
          <a:bodyPr>
            <a:noAutofit/>
          </a:bodyPr>
          <a:lstStyle/>
          <a:p>
            <a:r>
              <a:rPr lang="en-GB" sz="1600" dirty="0" smtClean="0"/>
              <a:t>The National Curriculum in England</a:t>
            </a:r>
            <a:br>
              <a:rPr lang="en-GB" sz="1600" dirty="0" smtClean="0"/>
            </a:br>
            <a:r>
              <a:rPr lang="en-GB" sz="1800" b="1" dirty="0"/>
              <a:t>Year 1 </a:t>
            </a:r>
            <a:r>
              <a:rPr lang="en-GB" sz="1800" b="1" dirty="0" smtClean="0"/>
              <a:t>Objectives</a:t>
            </a:r>
            <a:r>
              <a:rPr lang="en-GB" sz="1600" dirty="0"/>
              <a:t/>
            </a:r>
            <a:br>
              <a:rPr lang="en-GB" sz="1600" dirty="0"/>
            </a:br>
            <a:endParaRPr lang="en-GB" sz="1600" dirty="0"/>
          </a:p>
        </p:txBody>
      </p:sp>
      <p:pic>
        <p:nvPicPr>
          <p:cNvPr id="7" name="Content Placeholder 6"/>
          <p:cNvPicPr>
            <a:picLocks noGrp="1" noChangeAspect="1"/>
          </p:cNvPicPr>
          <p:nvPr>
            <p:ph idx="1"/>
          </p:nvPr>
        </p:nvPicPr>
        <p:blipFill rotWithShape="1">
          <a:blip r:embed="rId2"/>
          <a:srcRect l="24059" t="22906" r="24059" b="41889"/>
          <a:stretch/>
        </p:blipFill>
        <p:spPr>
          <a:xfrm>
            <a:off x="323528" y="980728"/>
            <a:ext cx="8682264" cy="3312368"/>
          </a:xfrm>
          <a:prstGeom prst="rect">
            <a:avLst/>
          </a:prstGeom>
        </p:spPr>
      </p:pic>
      <p:sp>
        <p:nvSpPr>
          <p:cNvPr id="5" name="Left Arrow 4">
            <a:hlinkClick r:id="rId3" action="ppaction://hlinksldjump"/>
          </p:cNvPr>
          <p:cNvSpPr/>
          <p:nvPr/>
        </p:nvSpPr>
        <p:spPr>
          <a:xfrm>
            <a:off x="62083" y="6309320"/>
            <a:ext cx="837509" cy="4766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Return</a:t>
            </a:r>
            <a:endParaRPr lang="en-GB" sz="1400" dirty="0"/>
          </a:p>
        </p:txBody>
      </p:sp>
    </p:spTree>
    <p:extLst>
      <p:ext uri="{BB962C8B-B14F-4D97-AF65-F5344CB8AC3E}">
        <p14:creationId xmlns:p14="http://schemas.microsoft.com/office/powerpoint/2010/main" val="456668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123" y="274638"/>
            <a:ext cx="8229600" cy="490066"/>
          </a:xfrm>
        </p:spPr>
        <p:txBody>
          <a:bodyPr>
            <a:noAutofit/>
          </a:bodyPr>
          <a:lstStyle/>
          <a:p>
            <a:r>
              <a:rPr lang="en-GB" sz="1600" dirty="0" smtClean="0"/>
              <a:t>The National Curriculum in England</a:t>
            </a:r>
            <a:br>
              <a:rPr lang="en-GB" sz="1600" dirty="0" smtClean="0"/>
            </a:br>
            <a:r>
              <a:rPr lang="en-GB" sz="1800" b="1" dirty="0"/>
              <a:t>Year 1 </a:t>
            </a:r>
            <a:r>
              <a:rPr lang="en-GB" sz="1800" b="1" dirty="0" smtClean="0"/>
              <a:t>Guidance</a:t>
            </a:r>
            <a:r>
              <a:rPr lang="en-GB" sz="1600" dirty="0"/>
              <a:t/>
            </a:r>
            <a:br>
              <a:rPr lang="en-GB" sz="1600" dirty="0"/>
            </a:br>
            <a:endParaRPr lang="en-GB" sz="1600" dirty="0"/>
          </a:p>
        </p:txBody>
      </p:sp>
      <p:sp>
        <p:nvSpPr>
          <p:cNvPr id="4" name="Left Arrow 3">
            <a:hlinkClick r:id="rId2" action="ppaction://hlinksldjump"/>
          </p:cNvPr>
          <p:cNvSpPr/>
          <p:nvPr/>
        </p:nvSpPr>
        <p:spPr>
          <a:xfrm>
            <a:off x="422123" y="6165304"/>
            <a:ext cx="981525" cy="6206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Return</a:t>
            </a:r>
            <a:endParaRPr lang="en-GB" dirty="0"/>
          </a:p>
        </p:txBody>
      </p:sp>
      <p:pic>
        <p:nvPicPr>
          <p:cNvPr id="5" name="Content Placeholder 6"/>
          <p:cNvPicPr>
            <a:picLocks noGrp="1" noChangeAspect="1"/>
          </p:cNvPicPr>
          <p:nvPr>
            <p:ph idx="1"/>
          </p:nvPr>
        </p:nvPicPr>
        <p:blipFill rotWithShape="1">
          <a:blip r:embed="rId3"/>
          <a:srcRect l="25267" t="57884" r="26033" b="6683"/>
          <a:stretch/>
        </p:blipFill>
        <p:spPr>
          <a:xfrm>
            <a:off x="179512" y="873018"/>
            <a:ext cx="8712968" cy="3564094"/>
          </a:xfrm>
          <a:prstGeom prst="rect">
            <a:avLst/>
          </a:prstGeom>
        </p:spPr>
      </p:pic>
    </p:spTree>
    <p:extLst>
      <p:ext uri="{BB962C8B-B14F-4D97-AF65-F5344CB8AC3E}">
        <p14:creationId xmlns:p14="http://schemas.microsoft.com/office/powerpoint/2010/main" val="3713801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123" y="274638"/>
            <a:ext cx="8229600" cy="490066"/>
          </a:xfrm>
        </p:spPr>
        <p:txBody>
          <a:bodyPr>
            <a:noAutofit/>
          </a:bodyPr>
          <a:lstStyle/>
          <a:p>
            <a:r>
              <a:rPr lang="en-GB" sz="1600" dirty="0" smtClean="0"/>
              <a:t>The National Curriculum in England</a:t>
            </a:r>
            <a:br>
              <a:rPr lang="en-GB" sz="1600" dirty="0" smtClean="0"/>
            </a:br>
            <a:r>
              <a:rPr lang="en-GB" sz="1800" b="1" dirty="0"/>
              <a:t>Year </a:t>
            </a:r>
            <a:r>
              <a:rPr lang="en-GB" sz="1800" b="1" dirty="0" smtClean="0"/>
              <a:t>2 Objectives</a:t>
            </a:r>
            <a:r>
              <a:rPr lang="en-GB" sz="1600" dirty="0"/>
              <a:t/>
            </a:r>
            <a:br>
              <a:rPr lang="en-GB" sz="1600" dirty="0"/>
            </a:br>
            <a:endParaRPr lang="en-GB" sz="1600" dirty="0"/>
          </a:p>
        </p:txBody>
      </p:sp>
      <p:pic>
        <p:nvPicPr>
          <p:cNvPr id="5" name="Content Placeholder 4"/>
          <p:cNvPicPr>
            <a:picLocks noGrp="1" noChangeAspect="1"/>
          </p:cNvPicPr>
          <p:nvPr>
            <p:ph idx="1"/>
          </p:nvPr>
        </p:nvPicPr>
        <p:blipFill rotWithShape="1">
          <a:blip r:embed="rId2"/>
          <a:srcRect l="24625" t="12288" r="25500" b="20791"/>
          <a:stretch/>
        </p:blipFill>
        <p:spPr>
          <a:xfrm>
            <a:off x="1043608" y="764704"/>
            <a:ext cx="7649594" cy="5770746"/>
          </a:xfrm>
          <a:prstGeom prst="rect">
            <a:avLst/>
          </a:prstGeom>
        </p:spPr>
      </p:pic>
      <p:sp>
        <p:nvSpPr>
          <p:cNvPr id="4" name="Left Arrow 3">
            <a:hlinkClick r:id="rId3" action="ppaction://hlinksldjump"/>
          </p:cNvPr>
          <p:cNvSpPr/>
          <p:nvPr/>
        </p:nvSpPr>
        <p:spPr>
          <a:xfrm>
            <a:off x="107504" y="6165304"/>
            <a:ext cx="981525" cy="6206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Return</a:t>
            </a:r>
            <a:endParaRPr lang="en-GB" dirty="0"/>
          </a:p>
        </p:txBody>
      </p:sp>
    </p:spTree>
    <p:extLst>
      <p:ext uri="{BB962C8B-B14F-4D97-AF65-F5344CB8AC3E}">
        <p14:creationId xmlns:p14="http://schemas.microsoft.com/office/powerpoint/2010/main" val="629826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123" y="274638"/>
            <a:ext cx="8229600" cy="490066"/>
          </a:xfrm>
        </p:spPr>
        <p:txBody>
          <a:bodyPr>
            <a:noAutofit/>
          </a:bodyPr>
          <a:lstStyle/>
          <a:p>
            <a:r>
              <a:rPr lang="en-GB" sz="1600" dirty="0" smtClean="0"/>
              <a:t>The National Curriculum in England</a:t>
            </a:r>
            <a:br>
              <a:rPr lang="en-GB" sz="1600" dirty="0" smtClean="0"/>
            </a:br>
            <a:r>
              <a:rPr lang="en-GB" sz="1800" b="1" dirty="0"/>
              <a:t>Year </a:t>
            </a:r>
            <a:r>
              <a:rPr lang="en-GB" sz="1800" b="1" dirty="0" smtClean="0"/>
              <a:t>2 Guidance</a:t>
            </a:r>
            <a:r>
              <a:rPr lang="en-GB" sz="1600" dirty="0"/>
              <a:t/>
            </a:r>
            <a:br>
              <a:rPr lang="en-GB" sz="1600" dirty="0"/>
            </a:br>
            <a:endParaRPr lang="en-GB" sz="1600" dirty="0"/>
          </a:p>
        </p:txBody>
      </p:sp>
      <p:pic>
        <p:nvPicPr>
          <p:cNvPr id="5" name="Content Placeholder 4"/>
          <p:cNvPicPr>
            <a:picLocks noGrp="1" noChangeAspect="1"/>
          </p:cNvPicPr>
          <p:nvPr>
            <p:ph idx="1"/>
          </p:nvPr>
        </p:nvPicPr>
        <p:blipFill rotWithShape="1">
          <a:blip r:embed="rId2"/>
          <a:srcRect l="24625" t="20070" r="25500" b="39466"/>
          <a:stretch/>
        </p:blipFill>
        <p:spPr>
          <a:xfrm>
            <a:off x="101965" y="1081792"/>
            <a:ext cx="8934531" cy="4075400"/>
          </a:xfrm>
          <a:prstGeom prst="rect">
            <a:avLst/>
          </a:prstGeom>
        </p:spPr>
      </p:pic>
      <p:sp>
        <p:nvSpPr>
          <p:cNvPr id="4" name="Left Arrow 3">
            <a:hlinkClick r:id="rId3" action="ppaction://hlinksldjump"/>
          </p:cNvPr>
          <p:cNvSpPr/>
          <p:nvPr/>
        </p:nvSpPr>
        <p:spPr>
          <a:xfrm>
            <a:off x="422123" y="6165304"/>
            <a:ext cx="981525" cy="6206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Return</a:t>
            </a:r>
            <a:endParaRPr lang="en-GB" dirty="0"/>
          </a:p>
        </p:txBody>
      </p:sp>
    </p:spTree>
    <p:extLst>
      <p:ext uri="{BB962C8B-B14F-4D97-AF65-F5344CB8AC3E}">
        <p14:creationId xmlns:p14="http://schemas.microsoft.com/office/powerpoint/2010/main" val="905918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123" y="274638"/>
            <a:ext cx="8229600" cy="490066"/>
          </a:xfrm>
        </p:spPr>
        <p:txBody>
          <a:bodyPr>
            <a:noAutofit/>
          </a:bodyPr>
          <a:lstStyle/>
          <a:p>
            <a:r>
              <a:rPr lang="en-GB" sz="1600" dirty="0" smtClean="0"/>
              <a:t>The National Curriculum in England</a:t>
            </a:r>
            <a:br>
              <a:rPr lang="en-GB" sz="1600" dirty="0" smtClean="0"/>
            </a:br>
            <a:r>
              <a:rPr lang="en-GB" sz="1800" b="1" dirty="0"/>
              <a:t>Year </a:t>
            </a:r>
            <a:r>
              <a:rPr lang="en-GB" sz="1800" b="1" dirty="0" smtClean="0"/>
              <a:t>3 Objectives</a:t>
            </a:r>
            <a:r>
              <a:rPr lang="en-GB" sz="1600" dirty="0"/>
              <a:t/>
            </a:r>
            <a:br>
              <a:rPr lang="en-GB" sz="1600" dirty="0"/>
            </a:br>
            <a:endParaRPr lang="en-GB" sz="1600" dirty="0"/>
          </a:p>
        </p:txBody>
      </p:sp>
      <p:pic>
        <p:nvPicPr>
          <p:cNvPr id="5" name="Content Placeholder 4"/>
          <p:cNvPicPr>
            <a:picLocks noGrp="1" noChangeAspect="1"/>
          </p:cNvPicPr>
          <p:nvPr>
            <p:ph idx="1"/>
          </p:nvPr>
        </p:nvPicPr>
        <p:blipFill rotWithShape="1">
          <a:blip r:embed="rId2"/>
          <a:srcRect l="24625" t="7620" r="24625" b="47248"/>
          <a:stretch/>
        </p:blipFill>
        <p:spPr>
          <a:xfrm>
            <a:off x="179512" y="764704"/>
            <a:ext cx="8928992" cy="4464496"/>
          </a:xfrm>
          <a:prstGeom prst="rect">
            <a:avLst/>
          </a:prstGeom>
        </p:spPr>
      </p:pic>
      <p:sp>
        <p:nvSpPr>
          <p:cNvPr id="4" name="Left Arrow 3">
            <a:hlinkClick r:id="rId3" action="ppaction://hlinksldjump"/>
          </p:cNvPr>
          <p:cNvSpPr/>
          <p:nvPr/>
        </p:nvSpPr>
        <p:spPr>
          <a:xfrm>
            <a:off x="422123" y="6165304"/>
            <a:ext cx="981525" cy="6206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Return</a:t>
            </a:r>
            <a:endParaRPr lang="en-GB" dirty="0"/>
          </a:p>
        </p:txBody>
      </p:sp>
    </p:spTree>
    <p:extLst>
      <p:ext uri="{BB962C8B-B14F-4D97-AF65-F5344CB8AC3E}">
        <p14:creationId xmlns:p14="http://schemas.microsoft.com/office/powerpoint/2010/main" val="769672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123" y="274638"/>
            <a:ext cx="8229600" cy="490066"/>
          </a:xfrm>
        </p:spPr>
        <p:txBody>
          <a:bodyPr>
            <a:noAutofit/>
          </a:bodyPr>
          <a:lstStyle/>
          <a:p>
            <a:r>
              <a:rPr lang="en-GB" sz="1600" dirty="0" smtClean="0"/>
              <a:t>The National Curriculum in England</a:t>
            </a:r>
            <a:br>
              <a:rPr lang="en-GB" sz="1600" dirty="0" smtClean="0"/>
            </a:br>
            <a:r>
              <a:rPr lang="en-GB" sz="1800" b="1" dirty="0"/>
              <a:t>Year </a:t>
            </a:r>
            <a:r>
              <a:rPr lang="en-GB" sz="1800" b="1" dirty="0" smtClean="0"/>
              <a:t>3 Guidance</a:t>
            </a:r>
            <a:r>
              <a:rPr lang="en-GB" sz="1600" dirty="0"/>
              <a:t/>
            </a:r>
            <a:br>
              <a:rPr lang="en-GB" sz="1600" dirty="0"/>
            </a:br>
            <a:endParaRPr lang="en-GB" sz="1600" dirty="0"/>
          </a:p>
        </p:txBody>
      </p:sp>
      <p:pic>
        <p:nvPicPr>
          <p:cNvPr id="5" name="Content Placeholder 4"/>
          <p:cNvPicPr>
            <a:picLocks noGrp="1" noChangeAspect="1"/>
          </p:cNvPicPr>
          <p:nvPr>
            <p:ph idx="1"/>
          </p:nvPr>
        </p:nvPicPr>
        <p:blipFill rotWithShape="1">
          <a:blip r:embed="rId2"/>
          <a:srcRect l="24625" t="52752" r="25500" b="22347"/>
          <a:stretch/>
        </p:blipFill>
        <p:spPr>
          <a:xfrm>
            <a:off x="107504" y="2208795"/>
            <a:ext cx="8964488" cy="2516348"/>
          </a:xfrm>
          <a:prstGeom prst="rect">
            <a:avLst/>
          </a:prstGeom>
        </p:spPr>
      </p:pic>
      <p:sp>
        <p:nvSpPr>
          <p:cNvPr id="4" name="Left Arrow 3">
            <a:hlinkClick r:id="rId3" action="ppaction://hlinksldjump"/>
          </p:cNvPr>
          <p:cNvSpPr/>
          <p:nvPr/>
        </p:nvSpPr>
        <p:spPr>
          <a:xfrm>
            <a:off x="422123" y="6165304"/>
            <a:ext cx="981525" cy="6206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Return</a:t>
            </a:r>
            <a:endParaRPr lang="en-GB" dirty="0"/>
          </a:p>
        </p:txBody>
      </p:sp>
    </p:spTree>
    <p:extLst>
      <p:ext uri="{BB962C8B-B14F-4D97-AF65-F5344CB8AC3E}">
        <p14:creationId xmlns:p14="http://schemas.microsoft.com/office/powerpoint/2010/main" val="2061313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48325159"/>
              </p:ext>
            </p:extLst>
          </p:nvPr>
        </p:nvGraphicFramePr>
        <p:xfrm>
          <a:off x="107504" y="116632"/>
          <a:ext cx="8856984" cy="6552728"/>
        </p:xfrm>
        <a:graphic>
          <a:graphicData uri="http://schemas.openxmlformats.org/drawingml/2006/table">
            <a:tbl>
              <a:tblPr firstRow="1" bandRow="1">
                <a:tableStyleId>{5940675A-B579-460E-94D1-54222C63F5DA}</a:tableStyleId>
              </a:tblPr>
              <a:tblGrid>
                <a:gridCol w="2808312">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gridCol w="2808312">
                  <a:extLst>
                    <a:ext uri="{9D8B030D-6E8A-4147-A177-3AD203B41FA5}">
                      <a16:colId xmlns:a16="http://schemas.microsoft.com/office/drawing/2014/main" val="20002"/>
                    </a:ext>
                  </a:extLst>
                </a:gridCol>
              </a:tblGrid>
              <a:tr h="390790">
                <a:tc>
                  <a:txBody>
                    <a:bodyPr/>
                    <a:lstStyle/>
                    <a:p>
                      <a:pPr algn="ctr"/>
                      <a:r>
                        <a:rPr lang="en-GB" b="1" dirty="0" smtClean="0"/>
                        <a:t>Year</a:t>
                      </a:r>
                      <a:r>
                        <a:rPr lang="en-GB" b="1" baseline="0" dirty="0" smtClean="0"/>
                        <a:t> 4</a:t>
                      </a:r>
                      <a:endParaRPr lang="en-GB" b="1" dirty="0"/>
                    </a:p>
                  </a:txBody>
                  <a:tcPr/>
                </a:tc>
                <a:tc>
                  <a:txBody>
                    <a:bodyPr/>
                    <a:lstStyle/>
                    <a:p>
                      <a:pPr algn="ctr"/>
                      <a:r>
                        <a:rPr lang="en-GB" b="1" dirty="0" smtClean="0"/>
                        <a:t>Year</a:t>
                      </a:r>
                      <a:r>
                        <a:rPr lang="en-GB" b="1" baseline="0" dirty="0" smtClean="0"/>
                        <a:t> 5</a:t>
                      </a:r>
                      <a:endParaRPr lang="en-GB" b="1" dirty="0"/>
                    </a:p>
                  </a:txBody>
                  <a:tcPr/>
                </a:tc>
                <a:tc>
                  <a:txBody>
                    <a:bodyPr/>
                    <a:lstStyle/>
                    <a:p>
                      <a:pPr algn="ctr"/>
                      <a:r>
                        <a:rPr lang="en-GB" b="1" dirty="0" smtClean="0"/>
                        <a:t>Year</a:t>
                      </a:r>
                      <a:r>
                        <a:rPr lang="en-GB" b="1" baseline="0" dirty="0" smtClean="0"/>
                        <a:t> 6</a:t>
                      </a:r>
                      <a:endParaRPr lang="en-GB" b="1" dirty="0"/>
                    </a:p>
                  </a:txBody>
                  <a:tcPr/>
                </a:tc>
                <a:extLst>
                  <a:ext uri="{0D108BD9-81ED-4DB2-BD59-A6C34878D82A}">
                    <a16:rowId xmlns:a16="http://schemas.microsoft.com/office/drawing/2014/main" val="10000"/>
                  </a:ext>
                </a:extLst>
              </a:tr>
              <a:tr h="6161938">
                <a:tc>
                  <a:txBody>
                    <a:bodyPr/>
                    <a:lstStyle/>
                    <a:p>
                      <a:r>
                        <a:rPr lang="en-GB" sz="1000" baseline="0" dirty="0" smtClean="0"/>
                        <a:t>Missing number/digit problems: </a:t>
                      </a:r>
                      <a:r>
                        <a:rPr lang="en-GB" sz="1000" kern="1200" dirty="0" smtClean="0">
                          <a:solidFill>
                            <a:schemeClr val="tx1"/>
                          </a:solidFill>
                          <a:effectLst/>
                          <a:latin typeface="+mn-lt"/>
                          <a:ea typeface="+mn-ea"/>
                          <a:cs typeface="+mn-cs"/>
                        </a:rPr>
                        <a:t>456 + □ = 710;</a:t>
                      </a:r>
                    </a:p>
                    <a:p>
                      <a:r>
                        <a:rPr lang="en-GB" sz="1000" kern="1200" dirty="0" smtClean="0">
                          <a:solidFill>
                            <a:schemeClr val="tx1"/>
                          </a:solidFill>
                          <a:effectLst/>
                          <a:latin typeface="+mn-lt"/>
                          <a:ea typeface="+mn-ea"/>
                          <a:cs typeface="+mn-cs"/>
                        </a:rPr>
                        <a:t>1□7 + 6□ = 200;</a:t>
                      </a:r>
                      <a:r>
                        <a:rPr lang="en-GB" sz="1000" kern="1200" baseline="0" dirty="0" smtClean="0">
                          <a:solidFill>
                            <a:schemeClr val="tx1"/>
                          </a:solidFill>
                          <a:effectLst/>
                          <a:latin typeface="+mn-lt"/>
                          <a:ea typeface="+mn-ea"/>
                          <a:cs typeface="+mn-cs"/>
                        </a:rPr>
                        <a:t> </a:t>
                      </a:r>
                      <a:r>
                        <a:rPr lang="en-GB" sz="1000" kern="1200" dirty="0" smtClean="0">
                          <a:solidFill>
                            <a:schemeClr val="tx1"/>
                          </a:solidFill>
                          <a:effectLst/>
                          <a:latin typeface="+mn-lt"/>
                          <a:ea typeface="+mn-ea"/>
                          <a:cs typeface="+mn-cs"/>
                        </a:rPr>
                        <a:t>60 + 99 + □ = 340;</a:t>
                      </a:r>
                      <a:r>
                        <a:rPr lang="en-GB" sz="1000" kern="1200" baseline="0" dirty="0" smtClean="0">
                          <a:solidFill>
                            <a:schemeClr val="tx1"/>
                          </a:solidFill>
                          <a:effectLst/>
                          <a:latin typeface="+mn-lt"/>
                          <a:ea typeface="+mn-ea"/>
                          <a:cs typeface="+mn-cs"/>
                        </a:rPr>
                        <a:t> </a:t>
                      </a:r>
                      <a:r>
                        <a:rPr lang="en-GB" sz="1000" kern="1200" dirty="0" smtClean="0">
                          <a:solidFill>
                            <a:schemeClr val="tx1"/>
                          </a:solidFill>
                          <a:effectLst/>
                          <a:latin typeface="+mn-lt"/>
                          <a:ea typeface="+mn-ea"/>
                          <a:cs typeface="+mn-cs"/>
                        </a:rPr>
                        <a:t>200 – 90 – 80 = □;</a:t>
                      </a:r>
                      <a:r>
                        <a:rPr lang="en-GB" sz="1000" kern="1200" baseline="0" dirty="0" smtClean="0">
                          <a:solidFill>
                            <a:schemeClr val="tx1"/>
                          </a:solidFill>
                          <a:effectLst/>
                          <a:latin typeface="+mn-lt"/>
                          <a:ea typeface="+mn-ea"/>
                          <a:cs typeface="+mn-cs"/>
                        </a:rPr>
                        <a:t> </a:t>
                      </a:r>
                      <a:r>
                        <a:rPr lang="en-GB" sz="1000" kern="1200" dirty="0" smtClean="0">
                          <a:solidFill>
                            <a:schemeClr val="tx1"/>
                          </a:solidFill>
                          <a:effectLst/>
                          <a:latin typeface="+mn-lt"/>
                          <a:ea typeface="+mn-ea"/>
                          <a:cs typeface="+mn-cs"/>
                        </a:rPr>
                        <a:t>225 - □ = 150;</a:t>
                      </a:r>
                      <a:r>
                        <a:rPr lang="en-GB" sz="1000" kern="1200" baseline="0" dirty="0" smtClean="0">
                          <a:solidFill>
                            <a:schemeClr val="tx1"/>
                          </a:solidFill>
                          <a:effectLst/>
                          <a:latin typeface="+mn-lt"/>
                          <a:ea typeface="+mn-ea"/>
                          <a:cs typeface="+mn-cs"/>
                        </a:rPr>
                        <a:t> </a:t>
                      </a:r>
                      <a:r>
                        <a:rPr lang="en-GB" sz="1000" kern="1200" dirty="0" smtClean="0">
                          <a:solidFill>
                            <a:schemeClr val="tx1"/>
                          </a:solidFill>
                          <a:effectLst/>
                          <a:latin typeface="+mn-lt"/>
                          <a:ea typeface="+mn-ea"/>
                          <a:cs typeface="+mn-cs"/>
                        </a:rPr>
                        <a:t>□ – 25 = 67;</a:t>
                      </a:r>
                      <a:r>
                        <a:rPr lang="en-GB" sz="1000" kern="1200" baseline="0" dirty="0" smtClean="0">
                          <a:solidFill>
                            <a:schemeClr val="tx1"/>
                          </a:solidFill>
                          <a:effectLst/>
                          <a:latin typeface="+mn-lt"/>
                          <a:ea typeface="+mn-ea"/>
                          <a:cs typeface="+mn-cs"/>
                        </a:rPr>
                        <a:t> 3450 – 1000 = □; □ - 2000 = 900.</a:t>
                      </a: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1" u="sng" baseline="0" dirty="0" smtClean="0"/>
                        <a:t>Mental methods</a:t>
                      </a:r>
                      <a:r>
                        <a:rPr lang="en-GB" sz="1000" b="1" u="none" baseline="0" dirty="0" smtClean="0"/>
                        <a:t> </a:t>
                      </a:r>
                      <a:r>
                        <a:rPr lang="en-GB" sz="1000" baseline="0" dirty="0" smtClean="0"/>
                        <a:t>should continue to develop, supported by a range of models and images, including the number line.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1" u="sng" baseline="0" dirty="0" smtClean="0"/>
                        <a:t>Written methods (progressing to 4-digits)</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Expanded</a:t>
                      </a:r>
                      <a:r>
                        <a:rPr lang="en-GB" sz="1000" baseline="0" dirty="0" smtClean="0"/>
                        <a:t> column subtraction with decomposition, modelled with place value counters, progressing to calculations with 4-digit numbers.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0" u="none" baseline="0" dirty="0" smtClean="0"/>
                        <a:t>If understanding of the expanded method is secure, children will move on to the formal method of decomposition, which again can be initially modelled with place value counters.</a:t>
                      </a:r>
                    </a:p>
                    <a:p>
                      <a:endParaRPr lang="en-GB" sz="1000" baseline="0" dirty="0" smtClean="0"/>
                    </a:p>
                  </a:txBody>
                  <a:tcPr/>
                </a:tc>
                <a:tc>
                  <a:txBody>
                    <a:bodyPr/>
                    <a:lstStyle/>
                    <a:p>
                      <a:r>
                        <a:rPr lang="en-GB" sz="1000" baseline="0" dirty="0" smtClean="0"/>
                        <a:t>Missing number/digit problems: </a:t>
                      </a:r>
                      <a:r>
                        <a:rPr lang="en-GB" sz="1000" kern="1200" dirty="0" smtClean="0">
                          <a:solidFill>
                            <a:schemeClr val="tx1"/>
                          </a:solidFill>
                          <a:effectLst/>
                          <a:latin typeface="+mn-lt"/>
                          <a:ea typeface="+mn-ea"/>
                          <a:cs typeface="+mn-cs"/>
                        </a:rPr>
                        <a:t>6.45 = 6 + 0.4 + □; 119 - □ = 86;</a:t>
                      </a:r>
                      <a:r>
                        <a:rPr lang="en-GB" sz="1000" kern="1200" baseline="0" dirty="0" smtClean="0">
                          <a:solidFill>
                            <a:schemeClr val="tx1"/>
                          </a:solidFill>
                          <a:effectLst/>
                          <a:latin typeface="+mn-lt"/>
                          <a:ea typeface="+mn-ea"/>
                          <a:cs typeface="+mn-cs"/>
                        </a:rPr>
                        <a:t> </a:t>
                      </a:r>
                      <a:r>
                        <a:rPr lang="en-GB" sz="1000" kern="1200" dirty="0" smtClean="0">
                          <a:solidFill>
                            <a:schemeClr val="tx1"/>
                          </a:solidFill>
                          <a:effectLst/>
                          <a:latin typeface="+mn-lt"/>
                          <a:ea typeface="+mn-ea"/>
                          <a:cs typeface="+mn-cs"/>
                        </a:rPr>
                        <a:t>1 000 000 -</a:t>
                      </a:r>
                      <a:r>
                        <a:rPr lang="en-GB" sz="1000" kern="1200" baseline="0" dirty="0" smtClean="0">
                          <a:solidFill>
                            <a:schemeClr val="tx1"/>
                          </a:solidFill>
                          <a:effectLst/>
                          <a:latin typeface="+mn-lt"/>
                          <a:ea typeface="+mn-ea"/>
                          <a:cs typeface="+mn-cs"/>
                        </a:rPr>
                        <a:t> □ = 999 000; 600 000 + □ + 1000 = 671 000; 12 462 – 2 300 = □.</a:t>
                      </a:r>
                      <a:endParaRPr lang="en-GB" sz="1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1" u="sng" baseline="0" dirty="0" smtClean="0"/>
                        <a:t>Mental methods</a:t>
                      </a:r>
                      <a:r>
                        <a:rPr lang="en-GB" sz="1000" b="1" u="none" baseline="0" dirty="0" smtClean="0"/>
                        <a:t> </a:t>
                      </a:r>
                      <a:r>
                        <a:rPr lang="en-GB" sz="1000" baseline="0" dirty="0" smtClean="0"/>
                        <a:t>should continue to develop, supported by a range of models and images, including the number line.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1" u="sng" baseline="0" dirty="0" smtClean="0"/>
                        <a:t>Written methods (progressing to more than 4-digits)</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u="none" baseline="0" dirty="0" smtClean="0"/>
                        <a:t>When understanding of the expanded method is secure, children will move on to the formal method of decomposition, which can be initially modelled with place value counters.</a:t>
                      </a:r>
                    </a:p>
                    <a:p>
                      <a:endParaRPr lang="en-GB" sz="1000" baseline="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r>
                        <a:rPr lang="en-GB" sz="1000" dirty="0" smtClean="0"/>
                        <a:t>Progress</a:t>
                      </a:r>
                      <a:r>
                        <a:rPr lang="en-GB" sz="1000" baseline="0" dirty="0" smtClean="0"/>
                        <a:t> to calculating with decimals, including those with different numbers of decimal places.</a:t>
                      </a:r>
                      <a:endParaRPr lang="en-GB" sz="1000" dirty="0" smtClean="0"/>
                    </a:p>
                  </a:txBody>
                  <a:tcPr/>
                </a:tc>
                <a:tc>
                  <a:txBody>
                    <a:bodyPr/>
                    <a:lstStyle/>
                    <a:p>
                      <a:r>
                        <a:rPr lang="en-GB" sz="1000" kern="1200" dirty="0" smtClean="0">
                          <a:solidFill>
                            <a:schemeClr val="tx1"/>
                          </a:solidFill>
                          <a:effectLst/>
                          <a:latin typeface="+mn-lt"/>
                          <a:ea typeface="+mn-ea"/>
                          <a:cs typeface="+mn-cs"/>
                        </a:rPr>
                        <a:t>Missing number/digit</a:t>
                      </a:r>
                      <a:r>
                        <a:rPr lang="en-GB" sz="1000" kern="1200" baseline="0" dirty="0" smtClean="0">
                          <a:solidFill>
                            <a:schemeClr val="tx1"/>
                          </a:solidFill>
                          <a:effectLst/>
                          <a:latin typeface="+mn-lt"/>
                          <a:ea typeface="+mn-ea"/>
                          <a:cs typeface="+mn-cs"/>
                        </a:rPr>
                        <a:t> problems: </a:t>
                      </a:r>
                      <a:r>
                        <a:rPr lang="en-GB" sz="1000" kern="1200" dirty="0" smtClean="0">
                          <a:solidFill>
                            <a:schemeClr val="tx1"/>
                          </a:solidFill>
                          <a:effectLst/>
                          <a:latin typeface="+mn-lt"/>
                          <a:ea typeface="+mn-ea"/>
                          <a:cs typeface="+mn-cs"/>
                        </a:rPr>
                        <a:t>□ and # each stand for a different number.</a:t>
                      </a:r>
                      <a:r>
                        <a:rPr lang="en-GB" sz="1000" kern="1200" baseline="0" dirty="0" smtClean="0">
                          <a:solidFill>
                            <a:schemeClr val="tx1"/>
                          </a:solidFill>
                          <a:effectLst/>
                          <a:latin typeface="+mn-lt"/>
                          <a:ea typeface="+mn-ea"/>
                          <a:cs typeface="+mn-cs"/>
                        </a:rPr>
                        <a:t> </a:t>
                      </a:r>
                      <a:r>
                        <a:rPr lang="en-GB" sz="1000" kern="1200" dirty="0" smtClean="0">
                          <a:solidFill>
                            <a:schemeClr val="tx1"/>
                          </a:solidFill>
                          <a:effectLst/>
                          <a:latin typeface="+mn-lt"/>
                          <a:ea typeface="+mn-ea"/>
                          <a:cs typeface="+mn-cs"/>
                        </a:rPr>
                        <a:t># = 34.</a:t>
                      </a:r>
                      <a:r>
                        <a:rPr lang="en-GB" sz="1000" kern="1200" baseline="0" dirty="0" smtClean="0">
                          <a:solidFill>
                            <a:schemeClr val="tx1"/>
                          </a:solidFill>
                          <a:effectLst/>
                          <a:latin typeface="+mn-lt"/>
                          <a:ea typeface="+mn-ea"/>
                          <a:cs typeface="+mn-cs"/>
                        </a:rPr>
                        <a:t> </a:t>
                      </a:r>
                      <a:r>
                        <a:rPr lang="en-GB" sz="1000" kern="1200" dirty="0" smtClean="0">
                          <a:solidFill>
                            <a:schemeClr val="tx1"/>
                          </a:solidFill>
                          <a:effectLst/>
                          <a:latin typeface="+mn-lt"/>
                          <a:ea typeface="+mn-ea"/>
                          <a:cs typeface="+mn-cs"/>
                        </a:rPr>
                        <a:t># + # = □ + □ + #.</a:t>
                      </a:r>
                      <a:r>
                        <a:rPr lang="en-GB" sz="1000" kern="1200" baseline="0" dirty="0" smtClean="0">
                          <a:solidFill>
                            <a:schemeClr val="tx1"/>
                          </a:solidFill>
                          <a:effectLst/>
                          <a:latin typeface="+mn-lt"/>
                          <a:ea typeface="+mn-ea"/>
                          <a:cs typeface="+mn-cs"/>
                        </a:rPr>
                        <a:t> </a:t>
                      </a:r>
                      <a:r>
                        <a:rPr lang="en-GB" sz="1000" kern="1200" dirty="0" smtClean="0">
                          <a:solidFill>
                            <a:schemeClr val="tx1"/>
                          </a:solidFill>
                          <a:effectLst/>
                          <a:latin typeface="+mn-lt"/>
                          <a:ea typeface="+mn-ea"/>
                          <a:cs typeface="+mn-cs"/>
                        </a:rPr>
                        <a:t>What is the value of □?</a:t>
                      </a:r>
                      <a:r>
                        <a:rPr lang="en-GB" sz="1000" kern="1200" baseline="0" dirty="0" smtClean="0">
                          <a:solidFill>
                            <a:schemeClr val="tx1"/>
                          </a:solidFill>
                          <a:effectLst/>
                          <a:latin typeface="+mn-lt"/>
                          <a:ea typeface="+mn-ea"/>
                          <a:cs typeface="+mn-cs"/>
                        </a:rPr>
                        <a:t> </a:t>
                      </a:r>
                      <a:r>
                        <a:rPr lang="en-GB" sz="1000" kern="1200" dirty="0" smtClean="0">
                          <a:solidFill>
                            <a:schemeClr val="tx1"/>
                          </a:solidFill>
                          <a:effectLst/>
                          <a:latin typeface="+mn-lt"/>
                          <a:ea typeface="+mn-ea"/>
                          <a:cs typeface="+mn-cs"/>
                        </a:rPr>
                        <a:t>What if # = 28? What if # = 21?</a:t>
                      </a:r>
                    </a:p>
                    <a:p>
                      <a:r>
                        <a:rPr lang="en-GB" sz="1000" kern="1200" dirty="0" smtClean="0">
                          <a:solidFill>
                            <a:schemeClr val="tx1"/>
                          </a:solidFill>
                          <a:effectLst/>
                          <a:latin typeface="+mn-lt"/>
                          <a:ea typeface="+mn-ea"/>
                          <a:cs typeface="+mn-cs"/>
                        </a:rPr>
                        <a:t>10 000 000 = 9 000 100 + □</a:t>
                      </a:r>
                    </a:p>
                    <a:p>
                      <a:r>
                        <a:rPr lang="en-GB" sz="1000" kern="1200" dirty="0" smtClean="0">
                          <a:solidFill>
                            <a:schemeClr val="tx1"/>
                          </a:solidFill>
                          <a:effectLst/>
                          <a:latin typeface="+mn-lt"/>
                          <a:ea typeface="+mn-ea"/>
                          <a:cs typeface="+mn-cs"/>
                        </a:rPr>
                        <a:t>7</a:t>
                      </a:r>
                      <a:r>
                        <a:rPr lang="en-GB" sz="1000" kern="1200" baseline="0" dirty="0" smtClean="0">
                          <a:solidFill>
                            <a:schemeClr val="tx1"/>
                          </a:solidFill>
                          <a:effectLst/>
                          <a:latin typeface="+mn-lt"/>
                          <a:ea typeface="+mn-ea"/>
                          <a:cs typeface="+mn-cs"/>
                        </a:rPr>
                        <a:t> – 2 x 3 = □; (7 – 2) x 3 = □; (□ - 2) x 3 = 15</a:t>
                      </a:r>
                      <a:endParaRPr lang="en-GB" sz="1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1" u="sng" baseline="0" dirty="0" smtClean="0"/>
                        <a:t>Mental methods</a:t>
                      </a:r>
                      <a:r>
                        <a:rPr lang="en-GB" sz="1000" b="1" u="none" baseline="0" dirty="0" smtClean="0"/>
                        <a:t> </a:t>
                      </a:r>
                      <a:r>
                        <a:rPr lang="en-GB" sz="1000" baseline="0" dirty="0" smtClean="0"/>
                        <a:t>should continue to develop, supported by a range of models and images, including the number line.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1" u="sng" baseline="0" dirty="0" smtClean="0"/>
                        <a:t>Written methods</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As Year 5, progressing to larger numbers, aiming for both conceptual understanding and procedural fluency with decomposition to be secured.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Teachers may also choose to introduce children to other efficient written layouts which help develop conceptual understanding. For example: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r>
                        <a:rPr lang="en-GB" sz="1000" baseline="0" dirty="0" smtClean="0"/>
                        <a:t>Continue calculating with decimals, including those with different numbers of decimal places.</a:t>
                      </a:r>
                      <a:endParaRPr lang="en-GB" sz="1000" dirty="0" smtClean="0"/>
                    </a:p>
                  </a:txBody>
                  <a:tcPr/>
                </a:tc>
                <a:extLst>
                  <a:ext uri="{0D108BD9-81ED-4DB2-BD59-A6C34878D82A}">
                    <a16:rowId xmlns:a16="http://schemas.microsoft.com/office/drawing/2014/main" val="10001"/>
                  </a:ext>
                </a:extLst>
              </a:tr>
            </a:tbl>
          </a:graphicData>
        </a:graphic>
      </p:graphicFrame>
      <p:pic>
        <p:nvPicPr>
          <p:cNvPr id="18" name="Picture 17"/>
          <p:cNvPicPr>
            <a:picLocks noChangeAspect="1"/>
          </p:cNvPicPr>
          <p:nvPr/>
        </p:nvPicPr>
        <p:blipFill rotWithShape="1">
          <a:blip r:embed="rId2" cstate="print"/>
          <a:srcRect l="13766" t="10494" r="37070" b="19549"/>
          <a:stretch/>
        </p:blipFill>
        <p:spPr>
          <a:xfrm>
            <a:off x="184508" y="4869160"/>
            <a:ext cx="2083236" cy="1666588"/>
          </a:xfrm>
          <a:prstGeom prst="rect">
            <a:avLst/>
          </a:prstGeom>
        </p:spPr>
      </p:pic>
      <p:pic>
        <p:nvPicPr>
          <p:cNvPr id="19" name="Picture 18"/>
          <p:cNvPicPr>
            <a:picLocks noChangeAspect="1"/>
          </p:cNvPicPr>
          <p:nvPr/>
        </p:nvPicPr>
        <p:blipFill rotWithShape="1">
          <a:blip r:embed="rId3" cstate="print"/>
          <a:srcRect l="12986" t="8967" r="19935" b="21036"/>
          <a:stretch/>
        </p:blipFill>
        <p:spPr>
          <a:xfrm>
            <a:off x="251520" y="2484240"/>
            <a:ext cx="2592288" cy="1520824"/>
          </a:xfrm>
          <a:prstGeom prst="rect">
            <a:avLst/>
          </a:prstGeom>
        </p:spPr>
      </p:pic>
      <p:pic>
        <p:nvPicPr>
          <p:cNvPr id="2" name="Picture 1"/>
          <p:cNvPicPr>
            <a:picLocks noChangeAspect="1"/>
          </p:cNvPicPr>
          <p:nvPr/>
        </p:nvPicPr>
        <p:blipFill rotWithShape="1">
          <a:blip r:embed="rId4"/>
          <a:srcRect l="12838" t="9641" r="16554" b="19574"/>
          <a:stretch/>
        </p:blipFill>
        <p:spPr>
          <a:xfrm>
            <a:off x="2987824" y="2556000"/>
            <a:ext cx="3081942" cy="1737095"/>
          </a:xfrm>
          <a:prstGeom prst="rect">
            <a:avLst/>
          </a:prstGeom>
        </p:spPr>
      </p:pic>
      <p:pic>
        <p:nvPicPr>
          <p:cNvPr id="3" name="Picture 2"/>
          <p:cNvPicPr>
            <a:picLocks noChangeAspect="1"/>
          </p:cNvPicPr>
          <p:nvPr/>
        </p:nvPicPr>
        <p:blipFill rotWithShape="1">
          <a:blip r:embed="rId5"/>
          <a:srcRect l="39464" t="17096" r="38337" b="12711"/>
          <a:stretch/>
        </p:blipFill>
        <p:spPr>
          <a:xfrm>
            <a:off x="6966267" y="3501008"/>
            <a:ext cx="972108" cy="1728192"/>
          </a:xfrm>
          <a:prstGeom prst="rect">
            <a:avLst/>
          </a:prstGeom>
        </p:spPr>
      </p:pic>
      <p:sp>
        <p:nvSpPr>
          <p:cNvPr id="7" name="Pentagon 6">
            <a:hlinkClick r:id="rId6" action="ppaction://hlinksldjump"/>
          </p:cNvPr>
          <p:cNvSpPr/>
          <p:nvPr/>
        </p:nvSpPr>
        <p:spPr>
          <a:xfrm>
            <a:off x="179512" y="188640"/>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8" name="Pentagon 7">
            <a:hlinkClick r:id="rId7" action="ppaction://hlinksldjump"/>
          </p:cNvPr>
          <p:cNvSpPr/>
          <p:nvPr/>
        </p:nvSpPr>
        <p:spPr>
          <a:xfrm>
            <a:off x="2987824" y="188640"/>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9" name="Pentagon 8">
            <a:hlinkClick r:id="rId8" action="ppaction://hlinksldjump"/>
          </p:cNvPr>
          <p:cNvSpPr/>
          <p:nvPr/>
        </p:nvSpPr>
        <p:spPr>
          <a:xfrm>
            <a:off x="6228184" y="188640"/>
            <a:ext cx="455772"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Obj</a:t>
            </a:r>
            <a:endParaRPr lang="en-GB" sz="1000" b="1" dirty="0">
              <a:solidFill>
                <a:schemeClr val="tx1"/>
              </a:solidFill>
            </a:endParaRPr>
          </a:p>
        </p:txBody>
      </p:sp>
      <p:sp>
        <p:nvSpPr>
          <p:cNvPr id="10" name="Pentagon 9">
            <a:hlinkClick r:id="rId9" action="ppaction://hlinksldjump"/>
          </p:cNvPr>
          <p:cNvSpPr/>
          <p:nvPr/>
        </p:nvSpPr>
        <p:spPr>
          <a:xfrm>
            <a:off x="683568"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11" name="Pentagon 10">
            <a:hlinkClick r:id="rId10" action="ppaction://hlinksldjump"/>
          </p:cNvPr>
          <p:cNvSpPr/>
          <p:nvPr/>
        </p:nvSpPr>
        <p:spPr>
          <a:xfrm>
            <a:off x="3563888"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12" name="Pentagon 11">
            <a:hlinkClick r:id="rId11" action="ppaction://hlinksldjump"/>
          </p:cNvPr>
          <p:cNvSpPr/>
          <p:nvPr/>
        </p:nvSpPr>
        <p:spPr>
          <a:xfrm>
            <a:off x="6750243"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err="1" smtClean="0">
                <a:solidFill>
                  <a:schemeClr val="tx1"/>
                </a:solidFill>
              </a:rPr>
              <a:t>Gui</a:t>
            </a:r>
            <a:endParaRPr lang="en-GB" sz="1000" b="1" dirty="0">
              <a:solidFill>
                <a:schemeClr val="tx1"/>
              </a:solidFill>
            </a:endParaRPr>
          </a:p>
        </p:txBody>
      </p:sp>
      <p:sp>
        <p:nvSpPr>
          <p:cNvPr id="13" name="Pentagon 12">
            <a:hlinkClick r:id="rId12" action="ppaction://hlinkfile"/>
          </p:cNvPr>
          <p:cNvSpPr/>
          <p:nvPr/>
        </p:nvSpPr>
        <p:spPr>
          <a:xfrm>
            <a:off x="2411760"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Ex</a:t>
            </a:r>
            <a:endParaRPr lang="en-GB" sz="1000" b="1" dirty="0">
              <a:solidFill>
                <a:schemeClr val="tx1"/>
              </a:solidFill>
            </a:endParaRPr>
          </a:p>
        </p:txBody>
      </p:sp>
      <p:sp>
        <p:nvSpPr>
          <p:cNvPr id="14" name="Pentagon 13">
            <a:hlinkClick r:id="rId12" action="ppaction://hlinkfile"/>
          </p:cNvPr>
          <p:cNvSpPr/>
          <p:nvPr/>
        </p:nvSpPr>
        <p:spPr>
          <a:xfrm>
            <a:off x="5620382"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Ex</a:t>
            </a:r>
            <a:endParaRPr lang="en-GB" sz="1000" b="1" dirty="0">
              <a:solidFill>
                <a:schemeClr val="tx1"/>
              </a:solidFill>
            </a:endParaRPr>
          </a:p>
        </p:txBody>
      </p:sp>
      <p:sp>
        <p:nvSpPr>
          <p:cNvPr id="15" name="Pentagon 14">
            <a:hlinkClick r:id="rId12" action="ppaction://hlinkfile"/>
          </p:cNvPr>
          <p:cNvSpPr/>
          <p:nvPr/>
        </p:nvSpPr>
        <p:spPr>
          <a:xfrm>
            <a:off x="8460432" y="196407"/>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Ex</a:t>
            </a:r>
            <a:endParaRPr lang="en-GB" sz="1000" b="1" dirty="0">
              <a:solidFill>
                <a:schemeClr val="tx1"/>
              </a:solidFill>
            </a:endParaRPr>
          </a:p>
        </p:txBody>
      </p:sp>
      <p:sp>
        <p:nvSpPr>
          <p:cNvPr id="16" name="Pentagon 15">
            <a:hlinkClick r:id="rId13"/>
          </p:cNvPr>
          <p:cNvSpPr/>
          <p:nvPr/>
        </p:nvSpPr>
        <p:spPr>
          <a:xfrm>
            <a:off x="7956376" y="188640"/>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Vid</a:t>
            </a:r>
            <a:endParaRPr lang="en-GB" sz="1000" b="1" dirty="0">
              <a:solidFill>
                <a:schemeClr val="tx1"/>
              </a:solidFill>
            </a:endParaRPr>
          </a:p>
        </p:txBody>
      </p:sp>
      <p:sp>
        <p:nvSpPr>
          <p:cNvPr id="17" name="Pentagon 16">
            <a:hlinkClick r:id="rId13"/>
          </p:cNvPr>
          <p:cNvSpPr/>
          <p:nvPr/>
        </p:nvSpPr>
        <p:spPr>
          <a:xfrm>
            <a:off x="5035786" y="196407"/>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Vid</a:t>
            </a:r>
            <a:endParaRPr lang="en-GB" sz="1000" b="1" dirty="0">
              <a:solidFill>
                <a:schemeClr val="tx1"/>
              </a:solidFill>
            </a:endParaRPr>
          </a:p>
        </p:txBody>
      </p:sp>
      <p:sp>
        <p:nvSpPr>
          <p:cNvPr id="20" name="Pentagon 19">
            <a:hlinkClick r:id="rId13"/>
          </p:cNvPr>
          <p:cNvSpPr/>
          <p:nvPr/>
        </p:nvSpPr>
        <p:spPr>
          <a:xfrm>
            <a:off x="1859420" y="196407"/>
            <a:ext cx="432048" cy="216024"/>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Vid</a:t>
            </a:r>
            <a:endParaRPr lang="en-GB" sz="1000" b="1" dirty="0">
              <a:solidFill>
                <a:schemeClr val="tx1"/>
              </a:solidFill>
            </a:endParaRPr>
          </a:p>
        </p:txBody>
      </p:sp>
    </p:spTree>
    <p:extLst>
      <p:ext uri="{BB962C8B-B14F-4D97-AF65-F5344CB8AC3E}">
        <p14:creationId xmlns:p14="http://schemas.microsoft.com/office/powerpoint/2010/main" val="27461615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740</TotalTime>
  <Words>1070</Words>
  <Application>Microsoft Office PowerPoint</Application>
  <PresentationFormat>On-screen Show (4:3)</PresentationFormat>
  <Paragraphs>218</Paragraphs>
  <Slides>15</Slides>
  <Notes>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9" baseType="lpstr">
      <vt:lpstr>Arial</vt:lpstr>
      <vt:lpstr>Calibri</vt:lpstr>
      <vt:lpstr>Office Theme</vt:lpstr>
      <vt:lpstr>Bitmap Image</vt:lpstr>
      <vt:lpstr>  Calculation Policy Subtraction – Years 1-6</vt:lpstr>
      <vt:lpstr>PowerPoint Presentation</vt:lpstr>
      <vt:lpstr>The National Curriculum in England Year 1 Objectives </vt:lpstr>
      <vt:lpstr>The National Curriculum in England Year 1 Guidance </vt:lpstr>
      <vt:lpstr>The National Curriculum in England Year 2 Objectives </vt:lpstr>
      <vt:lpstr>The National Curriculum in England Year 2 Guidance </vt:lpstr>
      <vt:lpstr>The National Curriculum in England Year 3 Objectives </vt:lpstr>
      <vt:lpstr>The National Curriculum in England Year 3 Guidance </vt:lpstr>
      <vt:lpstr>PowerPoint Presentation</vt:lpstr>
      <vt:lpstr>The National Curriculum in England Year 4 Objectives </vt:lpstr>
      <vt:lpstr>The National Curriculum in England Year 4 Guidance </vt:lpstr>
      <vt:lpstr>The National Curriculum in England Year 5 Objectives </vt:lpstr>
      <vt:lpstr>The National Curriculum in England Year 5 Guidance </vt:lpstr>
      <vt:lpstr>The National Curriculum in England Year 6 Objectives </vt:lpstr>
      <vt:lpstr>The National Curriculum in England Year 6 Guidance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compaq</dc:creator>
  <cp:lastModifiedBy>Kate Siveyer</cp:lastModifiedBy>
  <cp:revision>191</cp:revision>
  <cp:lastPrinted>2014-01-24T10:40:47Z</cp:lastPrinted>
  <dcterms:created xsi:type="dcterms:W3CDTF">2014-01-20T11:53:21Z</dcterms:created>
  <dcterms:modified xsi:type="dcterms:W3CDTF">2022-07-06T08:50:19Z</dcterms:modified>
</cp:coreProperties>
</file>