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99060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9" autoAdjust="0"/>
    <p:restoredTop sz="63858" autoAdjust="0"/>
  </p:normalViewPr>
  <p:slideViewPr>
    <p:cSldViewPr>
      <p:cViewPr varScale="1">
        <p:scale>
          <a:sx n="77" d="100"/>
          <a:sy n="77" d="100"/>
        </p:scale>
        <p:origin x="17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0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58699-E52A-4F73-A47D-1443C49354EC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74F92-CB6F-42F7-920F-34A201084C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004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5F93E-1F31-430F-8D68-8DF7E9D86115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27388"/>
            <a:ext cx="7924800" cy="305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08" y="6453596"/>
            <a:ext cx="42926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FC19A-471C-41C0-A193-010B341DF6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FC19A-471C-41C0-A193-010B341DF6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55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1021-BA62-4AF9-84C3-27591CED3692}" type="datetimeFigureOut">
              <a:rPr lang="en-GB" smtClean="0"/>
              <a:pPr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F1A1-8BB0-4B81-933C-0393B246E5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slide" Target="slide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3.png"/><Relationship Id="rId5" Type="http://schemas.openxmlformats.org/officeDocument/2006/relationships/slide" Target="slide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hyperlink" Target="Extra%20page%20mult123.docx" TargetMode="External"/><Relationship Id="rId9" Type="http://schemas.openxmlformats.org/officeDocument/2006/relationships/hyperlink" Target="https://www.ncetm.org.uk/resources/40530" TargetMode="Externa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Extra%20page%20multi456.docx" TargetMode="External"/><Relationship Id="rId13" Type="http://schemas.openxmlformats.org/officeDocument/2006/relationships/image" Target="../media/image18.png"/><Relationship Id="rId3" Type="http://schemas.openxmlformats.org/officeDocument/2006/relationships/slide" Target="slide5.xml"/><Relationship Id="rId7" Type="http://schemas.openxmlformats.org/officeDocument/2006/relationships/slide" Target="slide8.xml"/><Relationship Id="rId12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6.png"/><Relationship Id="rId5" Type="http://schemas.openxmlformats.org/officeDocument/2006/relationships/slide" Target="slide4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slide" Target="slide7.xml"/><Relationship Id="rId9" Type="http://schemas.openxmlformats.org/officeDocument/2006/relationships/hyperlink" Target="https://www.ncetm.org.uk/resources/40530" TargetMode="Externa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3582990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Calculation Policy</a:t>
            </a:r>
            <a:br>
              <a:rPr lang="en-GB" dirty="0" smtClean="0"/>
            </a:br>
            <a:r>
              <a:rPr lang="en-GB" dirty="0" smtClean="0"/>
              <a:t>Multiplication – Years 1-6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32656"/>
            <a:ext cx="6998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Aintree </a:t>
            </a:r>
            <a:r>
              <a:rPr lang="en-GB" sz="4000" dirty="0" err="1" smtClean="0"/>
              <a:t>Davenhill</a:t>
            </a:r>
            <a:r>
              <a:rPr lang="en-GB" sz="4000" dirty="0" smtClean="0"/>
              <a:t> Primary School</a:t>
            </a:r>
            <a:endParaRPr lang="en-GB" sz="4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154263"/>
              </p:ext>
            </p:extLst>
          </p:nvPr>
        </p:nvGraphicFramePr>
        <p:xfrm>
          <a:off x="3647965" y="1412776"/>
          <a:ext cx="1646238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Bitmap Image" r:id="rId4" imgW="4129524" imgH="3848434" progId="PBrush">
                  <p:embed/>
                </p:oleObj>
              </mc:Choice>
              <mc:Fallback>
                <p:oleObj name="Bitmap Image" r:id="rId4" imgW="4129524" imgH="384843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965" y="1412776"/>
                        <a:ext cx="1646238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45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4</a:t>
            </a:r>
            <a:r>
              <a:rPr lang="en-GB" sz="1800" b="1" dirty="0" smtClean="0"/>
              <a:t> </a:t>
            </a:r>
            <a:r>
              <a:rPr lang="en-GB" sz="1800" b="1" dirty="0"/>
              <a:t>O</a:t>
            </a:r>
            <a:r>
              <a:rPr lang="en-GB" sz="1800" b="1" dirty="0" smtClean="0"/>
              <a:t>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11769" r="24954" b="43684"/>
          <a:stretch/>
        </p:blipFill>
        <p:spPr>
          <a:xfrm>
            <a:off x="0" y="728700"/>
            <a:ext cx="9144000" cy="464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4</a:t>
            </a:r>
            <a:r>
              <a:rPr lang="en-GB" sz="1800" b="1" dirty="0" smtClean="0"/>
              <a:t> 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60" t="54385" r="24954" b="5499"/>
          <a:stretch/>
        </p:blipFill>
        <p:spPr>
          <a:xfrm>
            <a:off x="1547664" y="2860802"/>
            <a:ext cx="6480720" cy="2866819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/>
          <a:srcRect l="24060" t="10179" r="24954" b="66536"/>
          <a:stretch/>
        </p:blipFill>
        <p:spPr>
          <a:xfrm>
            <a:off x="1547664" y="1196752"/>
            <a:ext cx="6480720" cy="16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188640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5 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495" t="14319" r="25413" b="33178"/>
          <a:stretch/>
        </p:blipFill>
        <p:spPr>
          <a:xfrm>
            <a:off x="1612316" y="620688"/>
            <a:ext cx="6296053" cy="3710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060" t="34179" r="25381" b="28043"/>
          <a:stretch/>
        </p:blipFill>
        <p:spPr>
          <a:xfrm>
            <a:off x="1691679" y="4221088"/>
            <a:ext cx="621669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9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5 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13360" r="25849" b="15045"/>
          <a:stretch/>
        </p:blipFill>
        <p:spPr>
          <a:xfrm>
            <a:off x="1547664" y="764704"/>
            <a:ext cx="7359352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6 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60" t="80149" r="24954" b="2316"/>
          <a:stretch/>
        </p:blipFill>
        <p:spPr>
          <a:xfrm>
            <a:off x="2271418" y="4581128"/>
            <a:ext cx="5688632" cy="109992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/>
          <a:srcRect l="24060" t="3814" r="24954" b="39104"/>
          <a:stretch/>
        </p:blipFill>
        <p:spPr>
          <a:xfrm>
            <a:off x="2267744" y="836712"/>
            <a:ext cx="5688632" cy="35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smtClean="0"/>
              <a:t>6 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21315" r="24059" b="30955"/>
          <a:stretch/>
        </p:blipFill>
        <p:spPr>
          <a:xfrm>
            <a:off x="107504" y="1340768"/>
            <a:ext cx="9022602" cy="474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21947"/>
              </p:ext>
            </p:extLst>
          </p:nvPr>
        </p:nvGraphicFramePr>
        <p:xfrm>
          <a:off x="107504" y="116632"/>
          <a:ext cx="8856984" cy="6614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1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3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7264">
                <a:tc>
                  <a:txBody>
                    <a:bodyPr/>
                    <a:lstStyle/>
                    <a:p>
                      <a:r>
                        <a:rPr lang="en-GB" sz="1000" baseline="0" dirty="0" smtClean="0"/>
                        <a:t>Understand multiplication is related to doubling and combing groups of the same size (repeated addition).</a:t>
                      </a:r>
                    </a:p>
                    <a:p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/>
                        <a:t>Washing line, and other practical resources for counting. Concrete objects, </a:t>
                      </a:r>
                      <a:r>
                        <a:rPr lang="en-GB" sz="1000" baseline="0" dirty="0" err="1" smtClean="0"/>
                        <a:t>Numicon</a:t>
                      </a:r>
                      <a:r>
                        <a:rPr lang="en-GB" sz="1000" baseline="0" dirty="0" smtClean="0"/>
                        <a:t>; bundles of straws; bead strings.</a:t>
                      </a:r>
                    </a:p>
                    <a:p>
                      <a:endParaRPr lang="en-GB" sz="1000" baseline="0" dirty="0" smtClean="0"/>
                    </a:p>
                    <a:p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/>
                        <a:t>Problem solving with concrete objects (including money and measures.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/>
                        <a:t>Use </a:t>
                      </a:r>
                      <a:r>
                        <a:rPr lang="en-GB" sz="1000" baseline="0" dirty="0" err="1" smtClean="0"/>
                        <a:t>cuissenaire</a:t>
                      </a:r>
                      <a:r>
                        <a:rPr lang="en-GB" sz="1000" baseline="0" dirty="0" smtClean="0"/>
                        <a:t> to develop the vocabulary relating to ‘times’ –  Pick up five, 4 times.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/>
                        <a:t>Use arrays to understand multiplication can be done in any order (commutative).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endParaRPr lang="en-GB" sz="1000" baseline="0" dirty="0" smtClean="0"/>
                    </a:p>
                    <a:p>
                      <a:endParaRPr lang="en-GB" sz="1000" baseline="0" dirty="0" smtClean="0"/>
                    </a:p>
                    <a:p>
                      <a:endParaRPr lang="en-GB" sz="1000" baseline="0" dirty="0" smtClean="0"/>
                    </a:p>
                    <a:p>
                      <a:endParaRPr lang="en-GB" sz="1000" baseline="0" dirty="0" smtClean="0"/>
                    </a:p>
                    <a:p>
                      <a:endParaRPr lang="en-GB" sz="1000" baseline="0" dirty="0" smtClean="0"/>
                    </a:p>
                    <a:p>
                      <a:endParaRPr lang="en-GB" sz="1000" baseline="0" dirty="0" smtClean="0"/>
                    </a:p>
                    <a:p>
                      <a:endParaRPr lang="en-GB" sz="1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Expressing multiplication as a number sentence using x.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Using understanding of the inverse and practical resources to solve missing number problems.</a:t>
                      </a: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x 2 = 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</a:t>
                      </a:r>
                      <a:r>
                        <a:rPr lang="en-GB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</a:t>
                      </a: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x 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14                   14 = 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</a:t>
                      </a:r>
                      <a:r>
                        <a:rPr lang="en-GB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</a:t>
                      </a:r>
                    </a:p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 x 2 = 14                   14</a:t>
                      </a:r>
                      <a:r>
                        <a:rPr lang="en-GB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 = 2 x 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 x </a:t>
                      </a:r>
                      <a:r>
                        <a:rPr lang="en-GB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⃝ = 14                 14 = </a:t>
                      </a: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 x </a:t>
                      </a:r>
                      <a:r>
                        <a:rPr lang="en-GB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⃝ </a:t>
                      </a:r>
                      <a:endParaRPr lang="en-GB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Develop understanding of multiplication using array and number lines (see Year 1). Include multiplications not in the 2, 5 or 10 times tables.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Begin to develop understanding of multiplication as scaling (3 times bigger/taller).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r>
                        <a:rPr lang="en-GB" sz="900" baseline="0" dirty="0" smtClean="0"/>
                        <a:t>Doubling numbers up to 10 + 10.</a:t>
                      </a:r>
                    </a:p>
                    <a:p>
                      <a:r>
                        <a:rPr lang="en-GB" sz="900" baseline="0" dirty="0" smtClean="0"/>
                        <a:t>Link with understanding scaling.</a:t>
                      </a:r>
                    </a:p>
                    <a:p>
                      <a:r>
                        <a:rPr lang="en-GB" sz="900" baseline="0" dirty="0" smtClean="0"/>
                        <a:t>Using known doubles to work out </a:t>
                      </a:r>
                    </a:p>
                    <a:p>
                      <a:r>
                        <a:rPr lang="en-GB" sz="900" baseline="0" dirty="0" smtClean="0"/>
                        <a:t>double 2d numbers. </a:t>
                      </a:r>
                    </a:p>
                    <a:p>
                      <a:r>
                        <a:rPr lang="en-GB" sz="900" baseline="0" dirty="0" smtClean="0"/>
                        <a:t>(double 15 = double 10 + double 5)</a:t>
                      </a:r>
                    </a:p>
                    <a:p>
                      <a:endParaRPr lang="en-GB" sz="900" baseline="0" dirty="0" smtClean="0"/>
                    </a:p>
                    <a:p>
                      <a:endParaRPr lang="en-GB" sz="900" baseline="0" dirty="0" smtClean="0"/>
                    </a:p>
                    <a:p>
                      <a:r>
                        <a:rPr lang="en-GB" sz="900" b="1" u="sng" strike="noStrike" dirty="0" smtClean="0"/>
                        <a:t>Towards written methods</a:t>
                      </a:r>
                    </a:p>
                    <a:p>
                      <a:endParaRPr lang="en-GB" sz="900" u="none" strike="noStrik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strike="noStrike" baseline="0" dirty="0" smtClean="0"/>
                        <a:t>Use jottings to develop an understanding of doubling two digit numbers.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strike="noStrik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trike="noStrike" baseline="0" dirty="0" smtClean="0"/>
                        <a:t>              16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strike="noStrik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trike="noStrike" baseline="0" dirty="0" smtClean="0"/>
                        <a:t>      10           6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trike="noStrike" baseline="0" dirty="0" smtClean="0"/>
                        <a:t>           </a:t>
                      </a:r>
                      <a:r>
                        <a:rPr lang="en-GB" sz="1000" strike="noStrike" baseline="0" dirty="0" smtClean="0"/>
                        <a:t>x2</a:t>
                      </a:r>
                      <a:r>
                        <a:rPr lang="en-GB" sz="1600" strike="noStrike" baseline="0" dirty="0" smtClean="0"/>
                        <a:t>           </a:t>
                      </a:r>
                      <a:r>
                        <a:rPr lang="en-GB" sz="1000" strike="noStrike" baseline="0" dirty="0" err="1" smtClean="0"/>
                        <a:t>x2</a:t>
                      </a:r>
                      <a:endParaRPr lang="en-GB" sz="2000" strike="noStrik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trike="noStrike" baseline="0" dirty="0" smtClean="0"/>
                        <a:t>      20           12</a:t>
                      </a:r>
                      <a:endParaRPr lang="en-GB" sz="900" dirty="0" smtClean="0"/>
                    </a:p>
                    <a:p>
                      <a:endParaRPr lang="en-GB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Missing number problems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Continue with a range of equations as in Year 2 but with appropriate numbers.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baseline="0" dirty="0" smtClean="0"/>
                        <a:t>Mental methods</a:t>
                      </a:r>
                      <a:r>
                        <a:rPr lang="en-GB" sz="900" b="1" u="none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u="none" baseline="0" dirty="0" smtClean="0"/>
                        <a:t>Doubling 2 digit numbers using partitioning.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u="none" baseline="0" dirty="0" smtClean="0"/>
                        <a:t>Demonstrating multiplication on a number line – jumping in larger groups of amounts.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u="none" baseline="0" dirty="0" smtClean="0"/>
                        <a:t>13 x 4 = 10 groups 4 = 3 groups of 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u="sng" baseline="0" dirty="0" smtClean="0"/>
                        <a:t>Written methods (progressing to 2d x 1d)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Developing written methods using understanding of visual images.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Develop onto the grid method.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/>
                        <a:t>Give children opportunities for children to explore this and deepen understanding using </a:t>
                      </a:r>
                      <a:r>
                        <a:rPr lang="en-GB" sz="900" baseline="0" dirty="0" err="1" smtClean="0"/>
                        <a:t>Dienes</a:t>
                      </a:r>
                      <a:r>
                        <a:rPr lang="en-GB" sz="900" baseline="0" dirty="0" smtClean="0"/>
                        <a:t> apparatus and place value counters.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entagon 10">
            <a:hlinkClick r:id="rId2" action="ppaction://hlinksldjump"/>
          </p:cNvPr>
          <p:cNvSpPr/>
          <p:nvPr/>
        </p:nvSpPr>
        <p:spPr>
          <a:xfrm>
            <a:off x="179512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4" name="Pentagon 13">
            <a:hlinkClick r:id="rId3" action="ppaction://hlinksldjump"/>
          </p:cNvPr>
          <p:cNvSpPr/>
          <p:nvPr/>
        </p:nvSpPr>
        <p:spPr>
          <a:xfrm>
            <a:off x="68356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5" name="Pentagon 14">
            <a:hlinkClick r:id="rId4" action="ppaction://hlinkfile"/>
          </p:cNvPr>
          <p:cNvSpPr/>
          <p:nvPr/>
        </p:nvSpPr>
        <p:spPr>
          <a:xfrm>
            <a:off x="2411760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6" name="Pentagon 15">
            <a:hlinkClick r:id="rId5" action="ppaction://hlinksldjump"/>
          </p:cNvPr>
          <p:cNvSpPr/>
          <p:nvPr/>
        </p:nvSpPr>
        <p:spPr>
          <a:xfrm>
            <a:off x="2998459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7" name="Pentagon 16">
            <a:hlinkClick r:id="rId6" action="ppaction://hlinksldjump"/>
          </p:cNvPr>
          <p:cNvSpPr/>
          <p:nvPr/>
        </p:nvSpPr>
        <p:spPr>
          <a:xfrm>
            <a:off x="6300192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8" name="Pentagon 17">
            <a:hlinkClick r:id="rId7" action="ppaction://hlinksldjump"/>
          </p:cNvPr>
          <p:cNvSpPr/>
          <p:nvPr/>
        </p:nvSpPr>
        <p:spPr>
          <a:xfrm>
            <a:off x="3529529" y="191426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9" name="Pentagon 18">
            <a:hlinkClick r:id="rId8" action="ppaction://hlinksldjump"/>
          </p:cNvPr>
          <p:cNvSpPr/>
          <p:nvPr/>
        </p:nvSpPr>
        <p:spPr>
          <a:xfrm>
            <a:off x="680424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0" name="Pentagon 19">
            <a:hlinkClick r:id="rId4" action="ppaction://hlinkfile"/>
          </p:cNvPr>
          <p:cNvSpPr/>
          <p:nvPr/>
        </p:nvSpPr>
        <p:spPr>
          <a:xfrm>
            <a:off x="562797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1" name="Pentagon 20">
            <a:hlinkClick r:id="rId4" action="ppaction://hlinkfile"/>
          </p:cNvPr>
          <p:cNvSpPr/>
          <p:nvPr/>
        </p:nvSpPr>
        <p:spPr>
          <a:xfrm>
            <a:off x="8460432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2" name="Pentagon 21">
            <a:hlinkClick r:id="rId9"/>
          </p:cNvPr>
          <p:cNvSpPr/>
          <p:nvPr/>
        </p:nvSpPr>
        <p:spPr>
          <a:xfrm>
            <a:off x="7956376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2644899" cy="93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0" y="2713493"/>
            <a:ext cx="2732905" cy="93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19211"/>
          <a:stretch/>
        </p:blipFill>
        <p:spPr bwMode="auto">
          <a:xfrm>
            <a:off x="187620" y="5373216"/>
            <a:ext cx="991896" cy="94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1" r="-902"/>
          <a:stretch/>
        </p:blipFill>
        <p:spPr bwMode="auto">
          <a:xfrm>
            <a:off x="1159224" y="5373216"/>
            <a:ext cx="1665187" cy="101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t="22881" r="13311" b="15481"/>
          <a:stretch/>
        </p:blipFill>
        <p:spPr bwMode="auto">
          <a:xfrm>
            <a:off x="2964712" y="2602045"/>
            <a:ext cx="1561679" cy="97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26590" r="8557" b="10884"/>
          <a:stretch/>
        </p:blipFill>
        <p:spPr bwMode="auto">
          <a:xfrm>
            <a:off x="4508874" y="2806255"/>
            <a:ext cx="1576986" cy="56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entagon 22">
            <a:hlinkClick r:id="rId9"/>
          </p:cNvPr>
          <p:cNvSpPr/>
          <p:nvPr/>
        </p:nvSpPr>
        <p:spPr>
          <a:xfrm>
            <a:off x="5081343" y="191426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0" t="11907" b="5583"/>
          <a:stretch/>
        </p:blipFill>
        <p:spPr bwMode="auto">
          <a:xfrm>
            <a:off x="4890535" y="3377397"/>
            <a:ext cx="813664" cy="12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19" y="2862951"/>
            <a:ext cx="2516518" cy="63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19" y="3789040"/>
            <a:ext cx="2534928" cy="58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434245" y="5604431"/>
            <a:ext cx="603532" cy="647609"/>
            <a:chOff x="3434245" y="5604431"/>
            <a:chExt cx="603532" cy="64760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3438696" y="5604431"/>
              <a:ext cx="181665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85376" y="5604431"/>
              <a:ext cx="152401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037777" y="6021288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434245" y="6036016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61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1 O</a:t>
            </a:r>
            <a:r>
              <a:rPr lang="en-GB" sz="1800" b="1" dirty="0" smtClean="0"/>
              <a:t>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62083" y="6309320"/>
            <a:ext cx="837509" cy="476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Return</a:t>
            </a:r>
            <a:endParaRPr lang="en-GB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574" t="28638" r="25334" b="47497"/>
          <a:stretch/>
        </p:blipFill>
        <p:spPr>
          <a:xfrm>
            <a:off x="3782" y="1340768"/>
            <a:ext cx="914021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1 </a:t>
            </a:r>
            <a:r>
              <a:rPr lang="en-GB" sz="1800" b="1" dirty="0" smtClean="0"/>
              <a:t>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51544" r="24059" b="23000"/>
          <a:stretch/>
        </p:blipFill>
        <p:spPr>
          <a:xfrm>
            <a:off x="-9509" y="1340768"/>
            <a:ext cx="9153509" cy="256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2 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07504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59" t="8588" r="24059" b="48456"/>
          <a:stretch/>
        </p:blipFill>
        <p:spPr>
          <a:xfrm>
            <a:off x="70169" y="949690"/>
            <a:ext cx="9038335" cy="42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2 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49953" r="24954" b="5499"/>
          <a:stretch/>
        </p:blipFill>
        <p:spPr>
          <a:xfrm>
            <a:off x="35496" y="980728"/>
            <a:ext cx="9073010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3 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954" t="29270" r="24954" b="32546"/>
          <a:stretch/>
        </p:blipFill>
        <p:spPr>
          <a:xfrm>
            <a:off x="107504" y="1083596"/>
            <a:ext cx="8832984" cy="37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3 Guidance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54" t="19724" r="24059" b="23000"/>
          <a:stretch/>
        </p:blipFill>
        <p:spPr>
          <a:xfrm>
            <a:off x="251520" y="806392"/>
            <a:ext cx="8712968" cy="5502928"/>
          </a:xfrm>
          <a:prstGeom prst="rect">
            <a:avLst/>
          </a:prstGeom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422123" y="6165304"/>
            <a:ext cx="981525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Return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3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32231"/>
              </p:ext>
            </p:extLst>
          </p:nvPr>
        </p:nvGraphicFramePr>
        <p:xfrm>
          <a:off x="107504" y="116632"/>
          <a:ext cx="8856984" cy="6552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79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4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5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Year</a:t>
                      </a:r>
                      <a:r>
                        <a:rPr lang="en-GB" b="1" baseline="0" dirty="0" smtClean="0"/>
                        <a:t> 6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19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/>
                        <a:t>Continue with a range of equations as in Year 2 but with appropriate numbers. Also include  equations with missing digits.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2 x 5 = 160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r>
                        <a:rPr lang="en-GB" sz="1000" b="1" u="sng" baseline="0" dirty="0" smtClean="0"/>
                        <a:t>Mental methods</a:t>
                      </a:r>
                      <a:r>
                        <a:rPr lang="en-GB" sz="1000" b="1" u="none" baseline="0" dirty="0" smtClean="0"/>
                        <a:t> </a:t>
                      </a:r>
                    </a:p>
                    <a:p>
                      <a:r>
                        <a:rPr lang="en-GB" sz="1000" b="0" u="none" baseline="0" dirty="0" smtClean="0"/>
                        <a:t>Counting in 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multiples of 6, 7, 9, 25 and 1000, and steps of 1/100. </a:t>
                      </a:r>
                      <a:endParaRPr lang="en-GB" sz="1000" b="0" u="none" baseline="0" dirty="0" smtClean="0"/>
                    </a:p>
                    <a:p>
                      <a:endParaRPr lang="en-GB" sz="1000" b="0" u="none" baseline="0" dirty="0" smtClean="0"/>
                    </a:p>
                    <a:p>
                      <a:r>
                        <a:rPr lang="en-GB" sz="1000" b="0" u="none" baseline="0" dirty="0" smtClean="0"/>
                        <a:t>Solving practical problems where children need to scale up. Relate to known number facts. (e.g. How tall would a 25cm sunflower be if it grew 6 times taller?)</a:t>
                      </a:r>
                    </a:p>
                    <a:p>
                      <a:endParaRPr lang="en-GB" sz="1000" b="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baseline="0" dirty="0" smtClean="0"/>
                        <a:t>Written methods (progressing to 3d x 2d)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Children</a:t>
                      </a:r>
                      <a:r>
                        <a:rPr lang="en-GB" sz="1000" baseline="0" dirty="0" smtClean="0"/>
                        <a:t> to embed and deepen their understanding of the grid method to multiply up 2d x 2d. Ensure this is still linked back to their understanding of arrays and place value counters.</a:t>
                      </a: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/>
                        <a:t>Continue with a range of equations as in Year 2 but with appropriate numbers. Also include  equations with missing digits.</a:t>
                      </a:r>
                    </a:p>
                    <a:p>
                      <a:endParaRPr lang="en-GB" sz="1000" b="1" u="sng" baseline="0" dirty="0" smtClean="0"/>
                    </a:p>
                    <a:p>
                      <a:r>
                        <a:rPr lang="en-GB" sz="1000" b="1" u="sng" baseline="0" dirty="0" smtClean="0"/>
                        <a:t>Mental methods</a:t>
                      </a:r>
                      <a:r>
                        <a:rPr lang="en-GB" sz="1000" b="1" u="none" baseline="0" dirty="0" smtClean="0"/>
                        <a:t> </a:t>
                      </a:r>
                    </a:p>
                    <a:p>
                      <a:r>
                        <a:rPr lang="en-GB" sz="1000" b="0" u="none" baseline="0" dirty="0" smtClean="0"/>
                        <a:t>X by 10, 100, 1000 using  moving digits ITP</a:t>
                      </a:r>
                    </a:p>
                    <a:p>
                      <a:endParaRPr lang="en-GB" sz="1000" b="0" u="none" baseline="0" dirty="0" smtClean="0"/>
                    </a:p>
                    <a:p>
                      <a:r>
                        <a:rPr lang="en-GB" sz="1000" b="0" u="none" baseline="0" dirty="0" smtClean="0"/>
                        <a:t>Use practical resources and jottings to explore equivalent statements (e.g. 4 x 35 = 2 x 2 x 35).</a:t>
                      </a:r>
                    </a:p>
                    <a:p>
                      <a:endParaRPr lang="en-GB" sz="1000" b="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baseline="0" dirty="0" smtClean="0"/>
                        <a:t>Recall of prime numbers up 19 and identify prime numbers up to 100 (with reasoning).</a:t>
                      </a:r>
                    </a:p>
                    <a:p>
                      <a:endParaRPr lang="en-GB" sz="1000" b="0" u="none" baseline="0" dirty="0" smtClean="0"/>
                    </a:p>
                    <a:p>
                      <a:r>
                        <a:rPr lang="en-GB" sz="1000" b="0" u="none" baseline="0" dirty="0" smtClean="0"/>
                        <a:t>Solving practical problems where children need to scale up. Relate to known number facts.</a:t>
                      </a:r>
                    </a:p>
                    <a:p>
                      <a:endParaRPr lang="en-GB" sz="1000" b="0" u="none" baseline="0" dirty="0" smtClean="0"/>
                    </a:p>
                    <a:p>
                      <a:r>
                        <a:rPr lang="en-GB" sz="1000" b="0" u="none" baseline="0" dirty="0" smtClean="0"/>
                        <a:t>Identify factor pairs for numbers.</a:t>
                      </a:r>
                    </a:p>
                    <a:p>
                      <a:endParaRPr lang="en-GB" sz="1000" b="0" u="none" baseline="0" dirty="0" smtClean="0"/>
                    </a:p>
                    <a:p>
                      <a:r>
                        <a:rPr lang="en-GB" sz="1000" b="1" u="sng" baseline="0" dirty="0" smtClean="0"/>
                        <a:t>Written methods (progressing to 4d x 2d)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u="none" baseline="0" dirty="0" smtClean="0"/>
                    </a:p>
                    <a:p>
                      <a:r>
                        <a:rPr lang="en-GB" sz="1000" baseline="0" dirty="0" smtClean="0"/>
                        <a:t>Long multiplication using place value counters.</a:t>
                      </a:r>
                    </a:p>
                    <a:p>
                      <a:endParaRPr lang="en-GB" sz="1000" baseline="0" dirty="0" smtClean="0"/>
                    </a:p>
                    <a:p>
                      <a:r>
                        <a:rPr lang="en-GB" sz="1000" baseline="0" dirty="0" smtClean="0"/>
                        <a:t>Children to explore how the grid method supports an understanding of long multiplication (for 2d x 2d).</a:t>
                      </a:r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endParaRPr lang="en-GB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 smtClean="0"/>
                        <a:t>Continue with a range of equations as in Year 2 but with appropriate numbers. Also include  equations with missing digits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u="sng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baseline="0" dirty="0" smtClean="0"/>
                        <a:t>Mental methods</a:t>
                      </a:r>
                      <a:r>
                        <a:rPr lang="en-GB" sz="1000" b="1" u="none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baseline="0" dirty="0" smtClean="0"/>
                        <a:t>Identifying common factors and multiples of given numbers.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baseline="0" dirty="0" smtClean="0"/>
                        <a:t>Solving practical problems where children need to scale up. Relate to known number facts.</a:t>
                      </a:r>
                      <a:endParaRPr lang="en-GB" sz="1000" b="1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u="sng" baseline="0" dirty="0" smtClean="0"/>
                        <a:t>Written methods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u="none" baseline="0" dirty="0" smtClean="0"/>
                        <a:t>Continue to refine and deepen understanding of written methods including fluency for using long multiplication.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Pentagon 6">
            <a:hlinkClick r:id="rId2" action="ppaction://hlinksldjump"/>
          </p:cNvPr>
          <p:cNvSpPr/>
          <p:nvPr/>
        </p:nvSpPr>
        <p:spPr>
          <a:xfrm>
            <a:off x="179512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8" name="Pentagon 7">
            <a:hlinkClick r:id="rId3" action="ppaction://hlinksldjump"/>
          </p:cNvPr>
          <p:cNvSpPr/>
          <p:nvPr/>
        </p:nvSpPr>
        <p:spPr>
          <a:xfrm>
            <a:off x="2987824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9" name="Pentagon 8">
            <a:hlinkClick r:id="rId4" action="ppaction://hlinksldjump"/>
          </p:cNvPr>
          <p:cNvSpPr/>
          <p:nvPr/>
        </p:nvSpPr>
        <p:spPr>
          <a:xfrm>
            <a:off x="6228184" y="188640"/>
            <a:ext cx="455772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Obj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0" name="Pentagon 9">
            <a:hlinkClick r:id="rId5" action="ppaction://hlinksldjump"/>
          </p:cNvPr>
          <p:cNvSpPr/>
          <p:nvPr/>
        </p:nvSpPr>
        <p:spPr>
          <a:xfrm>
            <a:off x="68356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1" name="Pentagon 10">
            <a:hlinkClick r:id="rId6" action="ppaction://hlinksldjump"/>
          </p:cNvPr>
          <p:cNvSpPr/>
          <p:nvPr/>
        </p:nvSpPr>
        <p:spPr>
          <a:xfrm>
            <a:off x="3563888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2" name="Pentagon 11">
            <a:hlinkClick r:id="rId7" action="ppaction://hlinksldjump"/>
          </p:cNvPr>
          <p:cNvSpPr/>
          <p:nvPr/>
        </p:nvSpPr>
        <p:spPr>
          <a:xfrm>
            <a:off x="6750243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err="1" smtClean="0">
                <a:solidFill>
                  <a:schemeClr val="tx1"/>
                </a:solidFill>
              </a:rPr>
              <a:t>Gui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3" name="Pentagon 12">
            <a:hlinkClick r:id="rId8" action="ppaction://hlinkfile"/>
          </p:cNvPr>
          <p:cNvSpPr/>
          <p:nvPr/>
        </p:nvSpPr>
        <p:spPr>
          <a:xfrm>
            <a:off x="2411760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4" name="Pentagon 13">
            <a:hlinkClick r:id="rId8" action="ppaction://hlinkfile"/>
          </p:cNvPr>
          <p:cNvSpPr/>
          <p:nvPr/>
        </p:nvSpPr>
        <p:spPr>
          <a:xfrm>
            <a:off x="5620382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5" name="Pentagon 14">
            <a:hlinkClick r:id="rId8" action="ppaction://hlinkfile"/>
          </p:cNvPr>
          <p:cNvSpPr/>
          <p:nvPr/>
        </p:nvSpPr>
        <p:spPr>
          <a:xfrm>
            <a:off x="8460432" y="196407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Ex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6" name="Pentagon 15">
            <a:hlinkClick r:id="rId9"/>
          </p:cNvPr>
          <p:cNvSpPr/>
          <p:nvPr/>
        </p:nvSpPr>
        <p:spPr>
          <a:xfrm>
            <a:off x="7956376" y="188640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17" name="Pentagon 16">
            <a:hlinkClick r:id="rId9"/>
          </p:cNvPr>
          <p:cNvSpPr/>
          <p:nvPr/>
        </p:nvSpPr>
        <p:spPr>
          <a:xfrm>
            <a:off x="5035786" y="196407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  <p:sp>
        <p:nvSpPr>
          <p:cNvPr id="20" name="Pentagon 19">
            <a:hlinkClick r:id="rId9"/>
          </p:cNvPr>
          <p:cNvSpPr/>
          <p:nvPr/>
        </p:nvSpPr>
        <p:spPr>
          <a:xfrm>
            <a:off x="1859420" y="196407"/>
            <a:ext cx="432048" cy="216024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tx1"/>
                </a:solidFill>
              </a:rPr>
              <a:t>Vid</a:t>
            </a:r>
            <a:endParaRPr lang="en-GB" sz="1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69" y="3573016"/>
            <a:ext cx="1874207" cy="11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98" y="4789441"/>
            <a:ext cx="2065350" cy="127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81" y="4449651"/>
            <a:ext cx="1425025" cy="97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56" y="4445168"/>
            <a:ext cx="1117950" cy="98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6892" y="2906232"/>
            <a:ext cx="2329564" cy="1167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62531" y="4108206"/>
            <a:ext cx="1093845" cy="197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844</Words>
  <Application>Microsoft Office PowerPoint</Application>
  <PresentationFormat>On-screen Show (4:3)</PresentationFormat>
  <Paragraphs>234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Office Theme</vt:lpstr>
      <vt:lpstr>Bitmap Image</vt:lpstr>
      <vt:lpstr>  Calculation Policy Multiplication – Years 1-6</vt:lpstr>
      <vt:lpstr>PowerPoint Presentation</vt:lpstr>
      <vt:lpstr>The National Curriculum in England Year 1 Objectives </vt:lpstr>
      <vt:lpstr>The National Curriculum in England Year 1 Guidance </vt:lpstr>
      <vt:lpstr>The National Curriculum in England Year 2 Objectives </vt:lpstr>
      <vt:lpstr>The National Curriculum in England Year 2 Guidance </vt:lpstr>
      <vt:lpstr>The National Curriculum in England Year 3 Objectives </vt:lpstr>
      <vt:lpstr>The National Curriculum in England Year 3 Guidance </vt:lpstr>
      <vt:lpstr>PowerPoint Presentation</vt:lpstr>
      <vt:lpstr>The National Curriculum in England Year 4 Objectives </vt:lpstr>
      <vt:lpstr>The National Curriculum in England Year 4 Guidance </vt:lpstr>
      <vt:lpstr>The National Curriculum in England Year 5 Objectives </vt:lpstr>
      <vt:lpstr>The National Curriculum in England Year 5 Guidance </vt:lpstr>
      <vt:lpstr>The National Curriculum in England Year 6 Objectives </vt:lpstr>
      <vt:lpstr>The National Curriculum in England Year 6 Guidance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Kate Siveyer</cp:lastModifiedBy>
  <cp:revision>207</cp:revision>
  <cp:lastPrinted>2014-01-24T10:40:47Z</cp:lastPrinted>
  <dcterms:created xsi:type="dcterms:W3CDTF">2014-01-20T11:53:21Z</dcterms:created>
  <dcterms:modified xsi:type="dcterms:W3CDTF">2022-07-06T08:50:48Z</dcterms:modified>
</cp:coreProperties>
</file>