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9" autoAdjust="0"/>
    <p:restoredTop sz="63858" autoAdjust="0"/>
  </p:normalViewPr>
  <p:slideViewPr>
    <p:cSldViewPr>
      <p:cViewPr varScale="1">
        <p:scale>
          <a:sx n="77" d="100"/>
          <a:sy n="77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58699-E52A-4F73-A47D-1443C49354EC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4F92-CB6F-42F7-920F-34A201084C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0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F93E-1F31-430F-8D68-8DF7E9D86115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C19A-471C-41C0-A193-010B341DF6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C19A-471C-41C0-A193-010B341DF6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4.png"/><Relationship Id="rId2" Type="http://schemas.openxmlformats.org/officeDocument/2006/relationships/slide" Target="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Extra%20page%20division%20123.docx" TargetMode="External"/><Relationship Id="rId9" Type="http://schemas.openxmlformats.org/officeDocument/2006/relationships/hyperlink" Target="https://www.ncetm.org.uk/resources/43589" TargetMode="Externa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0" Type="http://schemas.openxmlformats.org/officeDocument/2006/relationships/hyperlink" Target="../Hyperlinks/Written%20division%20explanation.pptx" TargetMode="External"/><Relationship Id="rId4" Type="http://schemas.openxmlformats.org/officeDocument/2006/relationships/hyperlink" Target="Hyperlinked%20files/Extra%20page%20sub123.docx" TargetMode="External"/><Relationship Id="rId9" Type="http://schemas.openxmlformats.org/officeDocument/2006/relationships/hyperlink" Target="https://www.ncetm.org.uk/resources/43589" TargetMode="Externa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358299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Calculation Policy</a:t>
            </a:r>
            <a:br>
              <a:rPr lang="en-GB" dirty="0" smtClean="0"/>
            </a:br>
            <a:r>
              <a:rPr lang="en-GB" dirty="0" smtClean="0"/>
              <a:t>Division – Years 1-6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32656"/>
            <a:ext cx="6998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Aintree </a:t>
            </a:r>
            <a:r>
              <a:rPr lang="en-GB" sz="4000" dirty="0" err="1" smtClean="0"/>
              <a:t>Davenhill</a:t>
            </a:r>
            <a:r>
              <a:rPr lang="en-GB" sz="4000" dirty="0" smtClean="0"/>
              <a:t> Primary School</a:t>
            </a:r>
            <a:endParaRPr lang="en-GB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26837"/>
              </p:ext>
            </p:extLst>
          </p:nvPr>
        </p:nvGraphicFramePr>
        <p:xfrm>
          <a:off x="3647965" y="1412776"/>
          <a:ext cx="164623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4" imgW="4129524" imgH="3848434" progId="PBrush">
                  <p:embed/>
                </p:oleObj>
              </mc:Choice>
              <mc:Fallback>
                <p:oleObj name="Bitmap Image" r:id="rId4" imgW="4129524" imgH="3848434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65" y="1412776"/>
                        <a:ext cx="1646238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7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4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62083" y="6309320"/>
            <a:ext cx="837509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Return</a:t>
            </a:r>
            <a:endParaRPr lang="en-GB" sz="14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1769" r="24954" b="43684"/>
          <a:stretch/>
        </p:blipFill>
        <p:spPr>
          <a:xfrm>
            <a:off x="247160" y="1044209"/>
            <a:ext cx="8896839" cy="44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4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54697" r="24954" b="5499"/>
          <a:stretch/>
        </p:blipFill>
        <p:spPr>
          <a:xfrm>
            <a:off x="1430927" y="2828779"/>
            <a:ext cx="6552728" cy="287613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24060" t="10179" r="24954" b="67227"/>
          <a:stretch/>
        </p:blipFill>
        <p:spPr>
          <a:xfrm>
            <a:off x="1427798" y="1016149"/>
            <a:ext cx="6552728" cy="16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5</a:t>
            </a:r>
            <a:r>
              <a:rPr lang="en-GB" sz="1800" b="1" dirty="0" smtClean="0"/>
              <a:t>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7504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95" t="14319" r="25413" b="33178"/>
          <a:stretch/>
        </p:blipFill>
        <p:spPr>
          <a:xfrm>
            <a:off x="1722333" y="764704"/>
            <a:ext cx="5629179" cy="331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60" t="34179" r="25381" b="28043"/>
          <a:stretch/>
        </p:blipFill>
        <p:spPr>
          <a:xfrm>
            <a:off x="1784926" y="4102771"/>
            <a:ext cx="5566586" cy="23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5</a:t>
            </a:r>
            <a:r>
              <a:rPr lang="en-GB" sz="1800" b="1" dirty="0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3360" r="25849" b="15045"/>
          <a:stretch/>
        </p:blipFill>
        <p:spPr>
          <a:xfrm>
            <a:off x="1533211" y="764704"/>
            <a:ext cx="735926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6</a:t>
            </a:r>
            <a:r>
              <a:rPr lang="en-GB" sz="1800" b="1" dirty="0" smtClean="0"/>
              <a:t>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79675" r="24954" b="2316"/>
          <a:stretch/>
        </p:blipFill>
        <p:spPr>
          <a:xfrm>
            <a:off x="1835696" y="4437112"/>
            <a:ext cx="5801692" cy="115212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24060" t="3814" r="24954" b="38334"/>
          <a:stretch/>
        </p:blipFill>
        <p:spPr>
          <a:xfrm>
            <a:off x="1835696" y="735980"/>
            <a:ext cx="5801692" cy="37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/>
              <a:t>6</a:t>
            </a:r>
            <a:r>
              <a:rPr lang="en-GB" sz="1800" b="1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21315" r="24059" b="30955"/>
          <a:stretch/>
        </p:blipFill>
        <p:spPr>
          <a:xfrm>
            <a:off x="53005" y="764704"/>
            <a:ext cx="9090996" cy="48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57104"/>
              </p:ext>
            </p:extLst>
          </p:nvPr>
        </p:nvGraphicFramePr>
        <p:xfrm>
          <a:off x="107504" y="116632"/>
          <a:ext cx="8856984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Children must have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 counting skills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being able to confidently count in 2s, 5s and 10s.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should be given opportunities to reason about what they notice in number patterns.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</a:t>
                      </a:r>
                      <a:r>
                        <a:rPr lang="en-GB" sz="9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9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share small quantities - understanding the difference between the two concepts.</a:t>
                      </a:r>
                      <a:endParaRPr lang="en-GB" sz="9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endParaRPr lang="en-GB" sz="9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Develops importance of one-to-one correspondence.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should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taught to share using concrete apparatus.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Grouping</a:t>
                      </a:r>
                      <a:endParaRPr lang="en-GB" sz="1000" b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Children should apply their counting skills to develop some understanding of grouping.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Use of arrays as a pictorial representation for division. 15 </a:t>
                      </a:r>
                      <a:r>
                        <a:rPr lang="en-GB" sz="900" u="none" baseline="0" dirty="0" smtClean="0"/>
                        <a:t>÷ 3 = 5</a:t>
                      </a:r>
                      <a:r>
                        <a:rPr lang="en-GB" sz="900" baseline="0" dirty="0" smtClean="0"/>
                        <a:t> There are 5 groups of 3.</a:t>
                      </a:r>
                    </a:p>
                    <a:p>
                      <a:r>
                        <a:rPr lang="en-GB" sz="900" baseline="0" dirty="0" smtClean="0"/>
                        <a:t>15 </a:t>
                      </a:r>
                      <a:r>
                        <a:rPr lang="en-GB" sz="900" u="none" baseline="0" dirty="0" smtClean="0"/>
                        <a:t>÷ 5 = 3 </a:t>
                      </a:r>
                      <a:r>
                        <a:rPr lang="en-GB" sz="900" baseline="0" dirty="0" smtClean="0"/>
                        <a:t>There are 3 groups of 5.</a:t>
                      </a:r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Children should be able to find ½ and ¼ and simple fractions of objects, numbers and quantities.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= signs and missing numbers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÷ 2 =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6 ÷ 2</a:t>
                      </a: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÷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                   3 = 6  ÷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÷ 2 = 3                   3 =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÷ 2</a:t>
                      </a: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÷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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                  3 =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÷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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u="none" dirty="0" smtClean="0"/>
                        <a:t>Know and understand</a:t>
                      </a:r>
                      <a:r>
                        <a:rPr lang="en-GB" sz="900" u="none" baseline="0" dirty="0" smtClean="0"/>
                        <a:t> sharing and grouping –</a:t>
                      </a:r>
                    </a:p>
                    <a:p>
                      <a:r>
                        <a:rPr lang="en-GB" sz="900" u="none" baseline="0" dirty="0" smtClean="0"/>
                        <a:t>introducing children to the ÷ sign. </a:t>
                      </a:r>
                    </a:p>
                    <a:p>
                      <a:endParaRPr lang="en-GB" sz="900" u="none" baseline="0" dirty="0" smtClean="0"/>
                    </a:p>
                    <a:p>
                      <a:r>
                        <a:rPr lang="en-GB" sz="900" u="none" baseline="0" dirty="0" smtClean="0"/>
                        <a:t>Children should continue to use grouping and sharing for division using practical apparatus, arrays and pictorial representations. </a:t>
                      </a:r>
                      <a:endParaRPr lang="en-GB" sz="900" u="none" dirty="0" smtClean="0"/>
                    </a:p>
                    <a:p>
                      <a:endParaRPr lang="en-GB" sz="900" dirty="0" smtClean="0"/>
                    </a:p>
                    <a:p>
                      <a:r>
                        <a:rPr lang="en-GB" sz="900" b="1" u="sng" dirty="0" smtClean="0"/>
                        <a:t>Groupin</a:t>
                      </a:r>
                      <a:r>
                        <a:rPr lang="en-GB" sz="900" b="1" u="sng" baseline="0" dirty="0" smtClean="0"/>
                        <a:t>g using a </a:t>
                      </a:r>
                      <a:r>
                        <a:rPr lang="en-GB" sz="900" b="1" u="sng" baseline="0" dirty="0" err="1" smtClean="0"/>
                        <a:t>numberline</a:t>
                      </a:r>
                      <a:endParaRPr lang="en-GB" sz="900" b="1" u="sng" dirty="0" smtClean="0"/>
                    </a:p>
                    <a:p>
                      <a:endParaRPr lang="en-GB" sz="900" dirty="0" smtClean="0"/>
                    </a:p>
                    <a:p>
                      <a:r>
                        <a:rPr lang="en-GB" sz="900" dirty="0" smtClean="0"/>
                        <a:t>Group from zero in jumps of the divisor</a:t>
                      </a:r>
                      <a:r>
                        <a:rPr lang="en-GB" sz="900" baseline="0" dirty="0" smtClean="0"/>
                        <a:t> to find out: ‘How many groups of 3 are there in 15?’. </a:t>
                      </a:r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r>
                        <a:rPr lang="en-GB" sz="900" dirty="0" smtClean="0"/>
                        <a:t>15 </a:t>
                      </a:r>
                      <a:r>
                        <a:rPr lang="en-GB" sz="900" u="none" baseline="0" dirty="0" smtClean="0"/>
                        <a:t> ÷ </a:t>
                      </a:r>
                      <a:r>
                        <a:rPr lang="en-GB" sz="900" dirty="0" smtClean="0"/>
                        <a:t> 3 =</a:t>
                      </a:r>
                      <a:r>
                        <a:rPr lang="en-GB" sz="900" baseline="0" dirty="0" smtClean="0"/>
                        <a:t> 5</a:t>
                      </a:r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r>
                        <a:rPr lang="en-GB" sz="900" dirty="0" smtClean="0"/>
                        <a:t>Continue work on arrays.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Support children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 to understand how multiplication and division are inverse. Look at an array – what do you see?</a:t>
                      </a:r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= signs and missing numbers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using a range of equations as in year 2 but with appropriate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Grouping</a:t>
                      </a:r>
                      <a:endParaRPr lang="en-GB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6s</a:t>
                      </a:r>
                      <a:r>
                        <a:rPr lang="en-GB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in 30? </a:t>
                      </a:r>
                      <a:endParaRPr lang="en-GB" sz="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÷ 6 can be modelled as:</a:t>
                      </a:r>
                    </a:p>
                    <a:p>
                      <a:endParaRPr lang="en-GB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9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Becoming more efficient</a:t>
                      </a:r>
                      <a:r>
                        <a:rPr lang="en-GB" sz="9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a </a:t>
                      </a:r>
                      <a:r>
                        <a:rPr lang="en-GB" sz="9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numberline</a:t>
                      </a:r>
                      <a:endParaRPr lang="en-GB" sz="9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need to be able to partition the dividend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different ways. 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÷ 4 = 12</a:t>
                      </a: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+40                              +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groups                        2 groups</a:t>
                      </a:r>
                      <a:endParaRPr lang="en-GB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Remainders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÷  4 = 12 r1</a:t>
                      </a:r>
                      <a:endParaRPr lang="en-GB" sz="9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+40                              +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                + 1</a:t>
                      </a:r>
                    </a:p>
                    <a:p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groups                       2 groups</a:t>
                      </a:r>
                      <a:endParaRPr lang="en-GB" sz="9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Sharing – 49 shared between 4. How many left over?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Grouping – How many 4s make 49. How many are left over?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none" baseline="0" dirty="0" smtClean="0">
                          <a:solidFill>
                            <a:schemeClr val="tx1"/>
                          </a:solidFill>
                        </a:rPr>
                        <a:t>Place value counters can be used to support children apply their knowledge of grouping.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For example: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60 ÷ 10 = How many groups of 10 in 60?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600 ÷ 100 = How many groups of 100 in 600?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entagon 10">
            <a:hlinkClick r:id="rId2" action="ppaction://hlinksldjump"/>
          </p:cNvPr>
          <p:cNvSpPr/>
          <p:nvPr/>
        </p:nvSpPr>
        <p:spPr>
          <a:xfrm>
            <a:off x="17951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hlinkClick r:id="rId3" action="ppaction://hlinksldjump"/>
          </p:cNvPr>
          <p:cNvSpPr/>
          <p:nvPr/>
        </p:nvSpPr>
        <p:spPr>
          <a:xfrm>
            <a:off x="68356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4" action="ppaction://hlinkfile"/>
          </p:cNvPr>
          <p:cNvSpPr/>
          <p:nvPr/>
        </p:nvSpPr>
        <p:spPr>
          <a:xfrm>
            <a:off x="2411760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hlinkClick r:id="rId5" action="ppaction://hlinksldjump"/>
          </p:cNvPr>
          <p:cNvSpPr/>
          <p:nvPr/>
        </p:nvSpPr>
        <p:spPr>
          <a:xfrm>
            <a:off x="2998459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hlinkClick r:id="rId6" action="ppaction://hlinksldjump"/>
          </p:cNvPr>
          <p:cNvSpPr/>
          <p:nvPr/>
        </p:nvSpPr>
        <p:spPr>
          <a:xfrm>
            <a:off x="630019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8" name="Pentagon 17">
            <a:hlinkClick r:id="rId7" action="ppaction://hlinksldjump"/>
          </p:cNvPr>
          <p:cNvSpPr/>
          <p:nvPr/>
        </p:nvSpPr>
        <p:spPr>
          <a:xfrm>
            <a:off x="3529529" y="191426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9" name="Pentagon 18">
            <a:hlinkClick r:id="rId8" action="ppaction://hlinksldjump"/>
          </p:cNvPr>
          <p:cNvSpPr/>
          <p:nvPr/>
        </p:nvSpPr>
        <p:spPr>
          <a:xfrm>
            <a:off x="680424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4" action="ppaction://hlinkfile"/>
          </p:cNvPr>
          <p:cNvSpPr/>
          <p:nvPr/>
        </p:nvSpPr>
        <p:spPr>
          <a:xfrm>
            <a:off x="562797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1" name="Pentagon 20">
            <a:hlinkClick r:id="rId4" action="ppaction://hlinkfile"/>
          </p:cNvPr>
          <p:cNvSpPr/>
          <p:nvPr/>
        </p:nvSpPr>
        <p:spPr>
          <a:xfrm>
            <a:off x="846043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2" name="Pentagon 21">
            <a:hlinkClick r:id="rId9"/>
          </p:cNvPr>
          <p:cNvSpPr/>
          <p:nvPr/>
        </p:nvSpPr>
        <p:spPr>
          <a:xfrm>
            <a:off x="7956376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3514" b="-1"/>
          <a:stretch/>
        </p:blipFill>
        <p:spPr>
          <a:xfrm>
            <a:off x="256217" y="1849368"/>
            <a:ext cx="2371567" cy="110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217" y="3755164"/>
            <a:ext cx="2514600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9377" y="3212976"/>
            <a:ext cx="2714625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2536" y="4526901"/>
            <a:ext cx="2428305" cy="851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224" y="5051090"/>
            <a:ext cx="1109168" cy="653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5582" y="4797152"/>
            <a:ext cx="676178" cy="1085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1609600"/>
            <a:ext cx="2720280" cy="47953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300192" y="3356992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rved Down Arrow 24"/>
          <p:cNvSpPr/>
          <p:nvPr/>
        </p:nvSpPr>
        <p:spPr>
          <a:xfrm>
            <a:off x="6300192" y="3118265"/>
            <a:ext cx="1152128" cy="220280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7452320" y="3118266"/>
            <a:ext cx="679884" cy="220280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300192" y="4243791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rved Down Arrow 27"/>
          <p:cNvSpPr/>
          <p:nvPr/>
        </p:nvSpPr>
        <p:spPr>
          <a:xfrm>
            <a:off x="6300192" y="4005064"/>
            <a:ext cx="1152128" cy="220280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7452320" y="4005065"/>
            <a:ext cx="584448" cy="220280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8036768" y="4047743"/>
            <a:ext cx="351656" cy="191588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entagon 29">
            <a:hlinkClick r:id="rId9"/>
          </p:cNvPr>
          <p:cNvSpPr/>
          <p:nvPr/>
        </p:nvSpPr>
        <p:spPr>
          <a:xfrm>
            <a:off x="5076056" y="183171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1" name="Pentagon 30">
            <a:hlinkClick r:id="rId9"/>
          </p:cNvPr>
          <p:cNvSpPr/>
          <p:nvPr/>
        </p:nvSpPr>
        <p:spPr>
          <a:xfrm>
            <a:off x="1913511" y="177702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1 </a:t>
            </a:r>
            <a:r>
              <a:rPr lang="en-GB" sz="1800" b="1" dirty="0" smtClean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62083" y="6309320"/>
            <a:ext cx="837509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Return</a:t>
            </a:r>
            <a:endParaRPr lang="en-GB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574" t="28638" r="25334" b="47497"/>
          <a:stretch/>
        </p:blipFill>
        <p:spPr>
          <a:xfrm>
            <a:off x="3782" y="1340768"/>
            <a:ext cx="914021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1 </a:t>
            </a:r>
            <a:r>
              <a:rPr lang="en-GB" sz="1800" b="1" dirty="0" smtClean="0"/>
              <a:t>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51544" r="24059" b="23000"/>
          <a:stretch/>
        </p:blipFill>
        <p:spPr>
          <a:xfrm>
            <a:off x="-9509" y="1340768"/>
            <a:ext cx="9153509" cy="2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2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7504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59" t="8588" r="24059" b="48456"/>
          <a:stretch/>
        </p:blipFill>
        <p:spPr>
          <a:xfrm>
            <a:off x="70169" y="949690"/>
            <a:ext cx="9038335" cy="42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2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49953" r="24954" b="5499"/>
          <a:stretch/>
        </p:blipFill>
        <p:spPr>
          <a:xfrm>
            <a:off x="35496" y="980728"/>
            <a:ext cx="9073010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3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29270" r="24954" b="32546"/>
          <a:stretch/>
        </p:blipFill>
        <p:spPr>
          <a:xfrm>
            <a:off x="107504" y="1083596"/>
            <a:ext cx="8832984" cy="37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3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4" t="19724" r="24059" b="23000"/>
          <a:stretch/>
        </p:blipFill>
        <p:spPr>
          <a:xfrm>
            <a:off x="251520" y="806392"/>
            <a:ext cx="8712968" cy="5502928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36241"/>
              </p:ext>
            </p:extLst>
          </p:nvPr>
        </p:nvGraphicFramePr>
        <p:xfrm>
          <a:off x="107504" y="116632"/>
          <a:ext cx="8856984" cy="624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6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592">
                <a:tc gridSpan="2">
                  <a:txBody>
                    <a:bodyPr/>
                    <a:lstStyle/>
                    <a:p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= signs and missing numbers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using a range of equations as in year 3 but with appropriate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 smtClean="0"/>
                        <a:t>Sharing, Grouping and using a number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will continue to explore division as sharing and grouping, and to represent calculations on a number line until they  have a secure understanding. Children should progress in their use of written division calculations: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baseline="0" dirty="0" smtClean="0"/>
                        <a:t>Using tables facts with which they are fluent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baseline="0" dirty="0" smtClean="0"/>
                        <a:t>Experiencing a logical progression in the numbers they use, for example: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just over 10x the divisor, e.g. 84 ÷ 7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just over 10x the divisor when the divisor is a teen number, e.g. 173 ÷ 15 (learning sensible strategies for calculations such as 102 ÷ 17)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over 100x the divisor, e.g. 840 ÷ 7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over 20x the divisor, e.g. 168 ÷ 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All of the above stages should include calculations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with remainders as well as without.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Remainders should be interpreted according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to the context. (i.e. rounded up or down to relate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to the answer to the problem)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9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÷ = signs and missing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Continue using a range of equations but with appropriate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Sharing and  Grouping and using a number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will continue to explore division as sharing and grouping, and to represent calculations on a number line as appropriate.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Quotients should be expressed as decimals and fractions</a:t>
                      </a:r>
                      <a:endParaRPr lang="en-GB" sz="900" b="1" i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 – long and short division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1504 ÷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2364 ÷ 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Formal short division should only be introduced once children have a good understanding of division, its links with multiplication and the idea of ‘chunking up’ to find a target number (see use of number lines above)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Short division to be modelled for understanding using place value counters as shown below. Calculations with 2 and 3-digit dividends. E.g. fig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Continued as shown in Year 4, leading to the efficient use of a formal method. The language of grouping to be used (see link from fig. 1 in Year 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1435 ÷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begin to practically develop their understanding of how express the remainder as a decimal or a fraction. Ensure practical understanding allows children to work through this (e.g. what could I do with this remaining 1? How could I share this between 6 as well?)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10">
            <a:hlinkClick r:id="rId2" action="ppaction://hlinksldjump"/>
          </p:cNvPr>
          <p:cNvSpPr/>
          <p:nvPr/>
        </p:nvSpPr>
        <p:spPr>
          <a:xfrm>
            <a:off x="17951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hlinkClick r:id="rId3" action="ppaction://hlinksldjump"/>
          </p:cNvPr>
          <p:cNvSpPr/>
          <p:nvPr/>
        </p:nvSpPr>
        <p:spPr>
          <a:xfrm>
            <a:off x="68356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4" action="ppaction://hlinkfile"/>
          </p:cNvPr>
          <p:cNvSpPr/>
          <p:nvPr/>
        </p:nvSpPr>
        <p:spPr>
          <a:xfrm>
            <a:off x="2411760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hlinkClick r:id="rId5" action="ppaction://hlinksldjump"/>
          </p:cNvPr>
          <p:cNvSpPr/>
          <p:nvPr/>
        </p:nvSpPr>
        <p:spPr>
          <a:xfrm>
            <a:off x="2998459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hlinkClick r:id="rId6" action="ppaction://hlinksldjump"/>
          </p:cNvPr>
          <p:cNvSpPr/>
          <p:nvPr/>
        </p:nvSpPr>
        <p:spPr>
          <a:xfrm>
            <a:off x="630019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8" name="Pentagon 17">
            <a:hlinkClick r:id="rId7" action="ppaction://hlinksldjump"/>
          </p:cNvPr>
          <p:cNvSpPr/>
          <p:nvPr/>
        </p:nvSpPr>
        <p:spPr>
          <a:xfrm>
            <a:off x="3529529" y="191426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9" name="Pentagon 18">
            <a:hlinkClick r:id="rId8" action="ppaction://hlinksldjump"/>
          </p:cNvPr>
          <p:cNvSpPr/>
          <p:nvPr/>
        </p:nvSpPr>
        <p:spPr>
          <a:xfrm>
            <a:off x="680424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4" action="ppaction://hlinkfile"/>
          </p:cNvPr>
          <p:cNvSpPr/>
          <p:nvPr/>
        </p:nvSpPr>
        <p:spPr>
          <a:xfrm>
            <a:off x="562797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1" name="Pentagon 20">
            <a:hlinkClick r:id="rId4" action="ppaction://hlinkfile"/>
          </p:cNvPr>
          <p:cNvSpPr/>
          <p:nvPr/>
        </p:nvSpPr>
        <p:spPr>
          <a:xfrm>
            <a:off x="846043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2" name="Pentagon 21">
            <a:hlinkClick r:id="rId9"/>
          </p:cNvPr>
          <p:cNvSpPr/>
          <p:nvPr/>
        </p:nvSpPr>
        <p:spPr>
          <a:xfrm>
            <a:off x="7956376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1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1" cstate="print"/>
          <a:srcRect l="14241" r="37812" b="20404"/>
          <a:stretch/>
        </p:blipFill>
        <p:spPr>
          <a:xfrm>
            <a:off x="575555" y="4653136"/>
            <a:ext cx="1697334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6402" r="19500" b="14483"/>
          <a:stretch/>
        </p:blipFill>
        <p:spPr>
          <a:xfrm rot="16200000">
            <a:off x="3916561" y="3302986"/>
            <a:ext cx="1224136" cy="306034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5160" r="19048" b="5553"/>
          <a:stretch/>
        </p:blipFill>
        <p:spPr>
          <a:xfrm rot="16200000">
            <a:off x="7023545" y="1744019"/>
            <a:ext cx="1080120" cy="245481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1413" r="14240" b="3289"/>
          <a:stretch/>
        </p:blipFill>
        <p:spPr>
          <a:xfrm>
            <a:off x="6631086" y="4020561"/>
            <a:ext cx="1541314" cy="22322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Straight Connector 26"/>
          <p:cNvCxnSpPr/>
          <p:nvPr/>
        </p:nvCxnSpPr>
        <p:spPr>
          <a:xfrm flipV="1">
            <a:off x="2494403" y="2996952"/>
            <a:ext cx="3229725" cy="16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9058" y="3000372"/>
            <a:ext cx="902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100 groups</a:t>
            </a:r>
            <a:endParaRPr lang="en-GB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3143241" y="3000372"/>
            <a:ext cx="928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20 groups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2786058"/>
            <a:ext cx="2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2714620"/>
            <a:ext cx="70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140</a:t>
            </a:r>
            <a:endParaRPr lang="en-GB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4643438" y="2714620"/>
            <a:ext cx="70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840</a:t>
            </a:r>
            <a:endParaRPr lang="en-GB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5157479" y="2024257"/>
            <a:ext cx="1133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u="sng" dirty="0" smtClean="0"/>
              <a:t>Jottings</a:t>
            </a:r>
          </a:p>
          <a:p>
            <a:r>
              <a:rPr lang="en-GB" sz="1050" i="1" dirty="0" smtClean="0"/>
              <a:t>7 x 100 = 700</a:t>
            </a:r>
          </a:p>
          <a:p>
            <a:r>
              <a:rPr lang="en-GB" sz="1050" i="1" dirty="0" smtClean="0"/>
              <a:t>7 x 10 = 70</a:t>
            </a:r>
          </a:p>
          <a:p>
            <a:r>
              <a:rPr lang="en-GB" sz="1050" i="1" dirty="0" smtClean="0"/>
              <a:t>7 x 20 = 140</a:t>
            </a:r>
            <a:endParaRPr lang="en-GB" sz="105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92884" y="2184945"/>
            <a:ext cx="11791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e.g. 840 ÷ 7 = 120</a:t>
            </a:r>
            <a:endParaRPr lang="en-GB" sz="1050" b="1" dirty="0"/>
          </a:p>
        </p:txBody>
      </p:sp>
      <p:sp>
        <p:nvSpPr>
          <p:cNvPr id="34" name="Pentagon 33">
            <a:hlinkClick r:id="rId9"/>
          </p:cNvPr>
          <p:cNvSpPr/>
          <p:nvPr/>
        </p:nvSpPr>
        <p:spPr>
          <a:xfrm>
            <a:off x="5073839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5" name="Pentagon 34">
            <a:hlinkClick r:id="rId9"/>
          </p:cNvPr>
          <p:cNvSpPr/>
          <p:nvPr/>
        </p:nvSpPr>
        <p:spPr>
          <a:xfrm>
            <a:off x="187451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flipH="1">
            <a:off x="3786182" y="3000372"/>
            <a:ext cx="107157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 flipH="1">
            <a:off x="3071802" y="3000372"/>
            <a:ext cx="785818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1068</Words>
  <Application>Microsoft Office PowerPoint</Application>
  <PresentationFormat>On-screen Show (4:3)</PresentationFormat>
  <Paragraphs>234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Bitmap Image</vt:lpstr>
      <vt:lpstr>  Calculation Policy Division – Years 1-6</vt:lpstr>
      <vt:lpstr>PowerPoint Presentation</vt:lpstr>
      <vt:lpstr>The National Curriculum in England Year 1 Objectives </vt:lpstr>
      <vt:lpstr>The National Curriculum in England Year 1 Guidance </vt:lpstr>
      <vt:lpstr>The National Curriculum in England Year 2 Objectives </vt:lpstr>
      <vt:lpstr>The National Curriculum in England Year 2 Guidance </vt:lpstr>
      <vt:lpstr>The National Curriculum in England Year 3 Objectives </vt:lpstr>
      <vt:lpstr>The National Curriculum in England Year 3 Guidance </vt:lpstr>
      <vt:lpstr>PowerPoint Presentation</vt:lpstr>
      <vt:lpstr>The National Curriculum in England Year 4 Objectives </vt:lpstr>
      <vt:lpstr>The National Curriculum in England Year 4 Guidance </vt:lpstr>
      <vt:lpstr>The National Curriculum in England Year 5 Objectives </vt:lpstr>
      <vt:lpstr>The National Curriculum in England Year 5 Guidance </vt:lpstr>
      <vt:lpstr>The National Curriculum in England Year 6 Objectives </vt:lpstr>
      <vt:lpstr>The National Curriculum in England Year 6 Guidance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Kate Siveyer</cp:lastModifiedBy>
  <cp:revision>224</cp:revision>
  <cp:lastPrinted>2014-01-24T10:40:47Z</cp:lastPrinted>
  <dcterms:created xsi:type="dcterms:W3CDTF">2014-01-20T11:53:21Z</dcterms:created>
  <dcterms:modified xsi:type="dcterms:W3CDTF">2022-07-06T08:51:37Z</dcterms:modified>
</cp:coreProperties>
</file>