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varScale="1">
        <p:scale>
          <a:sx n="77" d="100"/>
          <a:sy n="77" d="100"/>
        </p:scale>
        <p:origin x="17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t>06/07/2022</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t>06/07/2022</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06/07/2022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wmf"/><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 Target="slide4.xml"/><Relationship Id="rId21" Type="http://schemas.openxmlformats.org/officeDocument/2006/relationships/image" Target="../media/image13.png"/><Relationship Id="rId7" Type="http://schemas.openxmlformats.org/officeDocument/2006/relationships/slide" Target="slide6.xml"/><Relationship Id="rId12" Type="http://schemas.openxmlformats.org/officeDocument/2006/relationships/image" Target="../media/image4.png"/><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 Target="slide3.xml"/><Relationship Id="rId16" Type="http://schemas.openxmlformats.org/officeDocument/2006/relationships/image" Target="../media/image8.wmf"/><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3.png"/><Relationship Id="rId24" Type="http://schemas.openxmlformats.org/officeDocument/2006/relationships/image" Target="../media/image16.png"/><Relationship Id="rId5" Type="http://schemas.openxmlformats.org/officeDocument/2006/relationships/slide" Target="slide5.xml"/><Relationship Id="rId15" Type="http://schemas.openxmlformats.org/officeDocument/2006/relationships/image" Target="../media/image7.png"/><Relationship Id="rId23" Type="http://schemas.openxmlformats.org/officeDocument/2006/relationships/image" Target="../media/image15.png"/><Relationship Id="rId10" Type="http://schemas.openxmlformats.org/officeDocument/2006/relationships/image" Target="../media/image2.png"/><Relationship Id="rId19" Type="http://schemas.openxmlformats.org/officeDocument/2006/relationships/image" Target="../media/image11.png"/><Relationship Id="rId4" Type="http://schemas.openxmlformats.org/officeDocument/2006/relationships/hyperlink" Target="Extra%20page%20add123.docx" TargetMode="External"/><Relationship Id="rId9" Type="http://schemas.openxmlformats.org/officeDocument/2006/relationships/hyperlink" Target="https://www.ncetm.org.uk/resources/40534" TargetMode="External"/><Relationship Id="rId14" Type="http://schemas.openxmlformats.org/officeDocument/2006/relationships/image" Target="../media/image6.png"/><Relationship Id="rId22" Type="http://schemas.openxmlformats.org/officeDocument/2006/relationships/image" Target="../media/image14.png"/><Relationship Id="rId27"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Extra%20page%20add456.docx" TargetMode="Externa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3.png"/><Relationship Id="rId5" Type="http://schemas.openxmlformats.org/officeDocument/2006/relationships/slide" Target="slide4.xml"/><Relationship Id="rId10" Type="http://schemas.openxmlformats.org/officeDocument/2006/relationships/image" Target="../media/image12.png"/><Relationship Id="rId4" Type="http://schemas.openxmlformats.org/officeDocument/2006/relationships/slide" Target="slide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
            </a:r>
            <a:br>
              <a:rPr lang="en-GB" dirty="0" smtClean="0"/>
            </a:br>
            <a:r>
              <a:rPr lang="en-GB" dirty="0"/>
              <a:t/>
            </a:r>
            <a:br>
              <a:rPr lang="en-GB" dirty="0"/>
            </a:br>
            <a:r>
              <a:rPr lang="en-GB" dirty="0" smtClean="0"/>
              <a:t>Calculation Policy</a:t>
            </a:r>
            <a:br>
              <a:rPr lang="en-GB" dirty="0" smtClean="0"/>
            </a:br>
            <a:r>
              <a:rPr lang="en-GB" dirty="0" smtClean="0"/>
              <a:t>Addition – Years 1-6</a:t>
            </a:r>
            <a:endParaRPr lang="en-GB" dirty="0"/>
          </a:p>
        </p:txBody>
      </p:sp>
      <p:sp>
        <p:nvSpPr>
          <p:cNvPr id="6" name="TextBox 5"/>
          <p:cNvSpPr txBox="1"/>
          <p:nvPr/>
        </p:nvSpPr>
        <p:spPr>
          <a:xfrm>
            <a:off x="971600" y="332656"/>
            <a:ext cx="6998968" cy="707886"/>
          </a:xfrm>
          <a:prstGeom prst="rect">
            <a:avLst/>
          </a:prstGeom>
          <a:noFill/>
        </p:spPr>
        <p:txBody>
          <a:bodyPr wrap="none" rtlCol="0">
            <a:spAutoFit/>
          </a:bodyPr>
          <a:lstStyle/>
          <a:p>
            <a:pPr algn="ctr"/>
            <a:r>
              <a:rPr lang="en-GB" sz="4000" dirty="0" smtClean="0"/>
              <a:t>Aintree </a:t>
            </a:r>
            <a:r>
              <a:rPr lang="en-GB" sz="4000" dirty="0" err="1" smtClean="0"/>
              <a:t>Davenhill</a:t>
            </a:r>
            <a:r>
              <a:rPr lang="en-GB" sz="4000" dirty="0" smtClean="0"/>
              <a:t> Primary School</a:t>
            </a:r>
            <a:endParaRPr lang="en-GB" sz="4000" dirty="0"/>
          </a:p>
        </p:txBody>
      </p:sp>
      <p:graphicFrame>
        <p:nvGraphicFramePr>
          <p:cNvPr id="7" name="Object 6"/>
          <p:cNvGraphicFramePr>
            <a:graphicFrameLocks noChangeAspect="1"/>
          </p:cNvGraphicFramePr>
          <p:nvPr>
            <p:extLst>
              <p:ext uri="{D42A27DB-BD31-4B8C-83A1-F6EECF244321}">
                <p14:modId xmlns:p14="http://schemas.microsoft.com/office/powerpoint/2010/main" val="1120154263"/>
              </p:ext>
            </p:extLst>
          </p:nvPr>
        </p:nvGraphicFramePr>
        <p:xfrm>
          <a:off x="3647965" y="1412776"/>
          <a:ext cx="1646238" cy="1533525"/>
        </p:xfrm>
        <a:graphic>
          <a:graphicData uri="http://schemas.openxmlformats.org/presentationml/2006/ole">
            <mc:AlternateContent xmlns:mc="http://schemas.openxmlformats.org/markup-compatibility/2006">
              <mc:Choice xmlns:v="urn:schemas-microsoft-com:vml" Requires="v">
                <p:oleObj spid="_x0000_s1039" name="Bitmap Image" r:id="rId4" imgW="4129524" imgH="3848434" progId="Paint.Picture">
                  <p:embed/>
                </p:oleObj>
              </mc:Choice>
              <mc:Fallback>
                <p:oleObj name="Bitmap Image" r:id="rId4" imgW="4129524" imgH="384843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965" y="1412776"/>
                        <a:ext cx="16462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4580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4</a:t>
            </a:r>
            <a:r>
              <a:rPr lang="en-GB" sz="1800" b="1" dirty="0" smtClean="0"/>
              <a:t> Objectives</a:t>
            </a:r>
            <a:r>
              <a:rPr lang="en-GB" sz="1600" dirty="0"/>
              <a:t/>
            </a:r>
            <a:br>
              <a:rPr lang="en-GB" sz="1600" dirty="0"/>
            </a:br>
            <a:endParaRPr lang="en-GB" sz="1600" dirty="0"/>
          </a:p>
        </p:txBody>
      </p:sp>
      <p:pic>
        <p:nvPicPr>
          <p:cNvPr id="4" name="Content Placeholder 3"/>
          <p:cNvPicPr>
            <a:picLocks noGrp="1" noChangeAspect="1"/>
          </p:cNvPicPr>
          <p:nvPr>
            <p:ph idx="1"/>
          </p:nvPr>
        </p:nvPicPr>
        <p:blipFill rotWithShape="1">
          <a:blip r:embed="rId2"/>
          <a:srcRect l="24625" t="21506" r="25500" b="48325"/>
          <a:stretch/>
        </p:blipFill>
        <p:spPr>
          <a:xfrm>
            <a:off x="179512" y="1052736"/>
            <a:ext cx="8892988" cy="3024336"/>
          </a:xfrm>
          <a:prstGeom prst="rect">
            <a:avLst/>
          </a:prstGeom>
        </p:spPr>
      </p:pic>
      <p:sp>
        <p:nvSpPr>
          <p:cNvPr id="5" name="Left Arrow 4">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428101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4</a:t>
            </a:r>
            <a:r>
              <a:rPr lang="en-GB" sz="1800" b="1" dirty="0" smtClean="0"/>
              <a:t> Guidance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3"/>
          <p:cNvPicPr>
            <a:picLocks noGrp="1" noChangeAspect="1"/>
          </p:cNvPicPr>
          <p:nvPr>
            <p:ph idx="1"/>
          </p:nvPr>
        </p:nvPicPr>
        <p:blipFill rotWithShape="1">
          <a:blip r:embed="rId3"/>
          <a:srcRect l="24625" t="51878" r="25500" b="33241"/>
          <a:stretch/>
        </p:blipFill>
        <p:spPr>
          <a:xfrm>
            <a:off x="323528" y="1484784"/>
            <a:ext cx="8585040" cy="1440160"/>
          </a:xfrm>
          <a:prstGeom prst="rect">
            <a:avLst/>
          </a:prstGeom>
        </p:spPr>
      </p:pic>
    </p:spTree>
    <p:extLst>
      <p:ext uri="{BB962C8B-B14F-4D97-AF65-F5344CB8AC3E}">
        <p14:creationId xmlns:p14="http://schemas.microsoft.com/office/powerpoint/2010/main" val="328234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5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4625" b="43513"/>
          <a:stretch/>
        </p:blipFill>
        <p:spPr>
          <a:xfrm>
            <a:off x="539552" y="881407"/>
            <a:ext cx="7920880" cy="3195665"/>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1227934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5 Guidance</a:t>
            </a:r>
            <a:r>
              <a:rPr lang="en-GB" sz="1600" dirty="0"/>
              <a:t/>
            </a:r>
            <a:br>
              <a:rPr lang="en-GB" sz="1600" dirty="0"/>
            </a:br>
            <a:endParaRPr lang="en-GB" sz="1600" dirty="0"/>
          </a:p>
        </p:txBody>
      </p:sp>
      <p:pic>
        <p:nvPicPr>
          <p:cNvPr id="7" name="Content Placeholder 4"/>
          <p:cNvPicPr>
            <a:picLocks noGrp="1" noChangeAspect="1"/>
          </p:cNvPicPr>
          <p:nvPr>
            <p:ph idx="1"/>
          </p:nvPr>
        </p:nvPicPr>
        <p:blipFill rotWithShape="1">
          <a:blip r:embed="rId2"/>
          <a:srcRect l="24625" t="56870" r="24625" b="20790"/>
          <a:stretch/>
        </p:blipFill>
        <p:spPr>
          <a:xfrm>
            <a:off x="282374" y="1556792"/>
            <a:ext cx="8538098" cy="2113095"/>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123723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6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3750" t="73743" r="24625" b="8341"/>
          <a:stretch/>
        </p:blipFill>
        <p:spPr>
          <a:xfrm>
            <a:off x="1907704" y="4437112"/>
            <a:ext cx="5904656" cy="115212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6" name="Content Placeholder 4"/>
          <p:cNvPicPr>
            <a:picLocks noChangeAspect="1"/>
          </p:cNvPicPr>
          <p:nvPr/>
        </p:nvPicPr>
        <p:blipFill rotWithShape="1">
          <a:blip r:embed="rId2"/>
          <a:srcRect l="23750" r="24625" b="45293"/>
          <a:stretch/>
        </p:blipFill>
        <p:spPr>
          <a:xfrm>
            <a:off x="1907704" y="748145"/>
            <a:ext cx="5904656" cy="3544951"/>
          </a:xfrm>
          <a:prstGeom prst="rect">
            <a:avLst/>
          </a:prstGeom>
        </p:spPr>
      </p:pic>
    </p:spTree>
    <p:extLst>
      <p:ext uri="{BB962C8B-B14F-4D97-AF65-F5344CB8AC3E}">
        <p14:creationId xmlns:p14="http://schemas.microsoft.com/office/powerpoint/2010/main" val="2412023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a:t>
            </a:r>
            <a:r>
              <a:rPr lang="en-GB" sz="1600" smtClean="0"/>
              <a:t>in England</a:t>
            </a:r>
            <a:r>
              <a:rPr lang="en-GB" sz="1600" dirty="0" smtClean="0"/>
              <a:t/>
            </a:r>
            <a:br>
              <a:rPr lang="en-GB" sz="1600" dirty="0" smtClean="0"/>
            </a:br>
            <a:r>
              <a:rPr lang="en-GB" sz="1800" b="1" dirty="0"/>
              <a:t>Year </a:t>
            </a:r>
            <a:r>
              <a:rPr lang="en-GB" sz="1800" b="1" dirty="0" smtClean="0"/>
              <a:t>6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3751" t="16957" r="25500" b="34797"/>
          <a:stretch/>
        </p:blipFill>
        <p:spPr>
          <a:xfrm>
            <a:off x="121441" y="1196753"/>
            <a:ext cx="8966155" cy="479225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163530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7750923"/>
              </p:ext>
            </p:extLst>
          </p:nvPr>
        </p:nvGraphicFramePr>
        <p:xfrm>
          <a:off x="107504" y="116632"/>
          <a:ext cx="8856984" cy="6659880"/>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extLst>
                  <a:ext uri="{0D108BD9-81ED-4DB2-BD59-A6C34878D82A}">
                    <a16:rowId xmlns:a16="http://schemas.microsoft.com/office/drawing/2014/main" val="10000"/>
                  </a:ext>
                </a:extLst>
              </a:tr>
              <a:tr h="5767264">
                <a:tc>
                  <a:txBody>
                    <a:bodyPr/>
                    <a:lstStyle/>
                    <a:p>
                      <a:r>
                        <a:rPr lang="en-GB" sz="900" b="1" u="sng" kern="1200" dirty="0" smtClean="0">
                          <a:solidFill>
                            <a:schemeClr val="tx1"/>
                          </a:solidFill>
                          <a:effectLst/>
                          <a:latin typeface="+mn-lt"/>
                          <a:ea typeface="+mn-ea"/>
                          <a:cs typeface="+mn-cs"/>
                        </a:rPr>
                        <a:t>+ = signs and missing numbers</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understand the concept of equality before using the ‘=’ sign. Calculations should be written either side of the equality sign so that the sign is not just interpreted as ‘the answer’.</a:t>
                      </a:r>
                    </a:p>
                    <a:p>
                      <a:r>
                        <a:rPr lang="en-GB" sz="900" kern="1200" dirty="0" smtClean="0">
                          <a:solidFill>
                            <a:schemeClr val="tx1"/>
                          </a:solidFill>
                          <a:effectLst/>
                          <a:latin typeface="+mn-lt"/>
                          <a:ea typeface="+mn-ea"/>
                          <a:cs typeface="+mn-cs"/>
                        </a:rPr>
                        <a:t>2 = 1+ 1</a:t>
                      </a:r>
                    </a:p>
                    <a:p>
                      <a:r>
                        <a:rPr lang="en-GB" sz="900" kern="1200" dirty="0" smtClean="0">
                          <a:solidFill>
                            <a:schemeClr val="tx1"/>
                          </a:solidFill>
                          <a:effectLst/>
                          <a:latin typeface="+mn-lt"/>
                          <a:ea typeface="+mn-ea"/>
                          <a:cs typeface="+mn-cs"/>
                        </a:rPr>
                        <a:t>2 + 3 = 4 + 1</a:t>
                      </a:r>
                    </a:p>
                    <a:p>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Missing numbers need to be placed in all possible places.</a:t>
                      </a:r>
                    </a:p>
                    <a:p>
                      <a:r>
                        <a:rPr lang="en-GB" sz="900" kern="1200" dirty="0" smtClean="0">
                          <a:solidFill>
                            <a:schemeClr val="tx1"/>
                          </a:solidFill>
                          <a:effectLst/>
                          <a:latin typeface="+mn-lt"/>
                          <a:ea typeface="+mn-ea"/>
                          <a:cs typeface="+mn-cs"/>
                        </a:rPr>
                        <a:t>3 + 4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+ 4</a:t>
                      </a:r>
                    </a:p>
                    <a:p>
                      <a:r>
                        <a:rPr lang="en-GB" sz="900" kern="1200" dirty="0" smtClean="0">
                          <a:solidFill>
                            <a:schemeClr val="tx1"/>
                          </a:solidFill>
                          <a:effectLst/>
                          <a:latin typeface="+mn-lt"/>
                          <a:ea typeface="+mn-ea"/>
                          <a:cs typeface="+mn-cs"/>
                        </a:rPr>
                        <a:t>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7                   7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+ 4</a:t>
                      </a:r>
                    </a:p>
                    <a:p>
                      <a:endParaRPr lang="en-GB" sz="900" u="sng" baseline="0" dirty="0" smtClean="0"/>
                    </a:p>
                    <a:p>
                      <a:r>
                        <a:rPr lang="en-GB" sz="900" b="1" u="sng" baseline="0" dirty="0" smtClean="0"/>
                        <a:t>Counting and combining sets of objects</a:t>
                      </a:r>
                    </a:p>
                    <a:p>
                      <a:r>
                        <a:rPr lang="en-GB" sz="900" baseline="0" dirty="0" smtClean="0"/>
                        <a:t>Combining two sets of objects (aggregation) which will progress onto adding on to a set (augmentation).</a:t>
                      </a:r>
                    </a:p>
                    <a:p>
                      <a:endParaRPr lang="en-GB" sz="900" baseline="0" dirty="0" smtClean="0"/>
                    </a:p>
                    <a:p>
                      <a:endParaRPr lang="en-GB" sz="900" baseline="0" dirty="0" smtClean="0"/>
                    </a:p>
                    <a:p>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Understanding of counting on with a </a:t>
                      </a:r>
                      <a:r>
                        <a:rPr lang="en-GB" sz="900" b="1" u="sng" baseline="0" dirty="0" err="1" smtClean="0"/>
                        <a:t>numbertrack</a:t>
                      </a:r>
                      <a:r>
                        <a:rPr lang="en-GB" sz="900"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Understanding of counting on with a </a:t>
                      </a:r>
                      <a:r>
                        <a:rPr lang="en-GB" sz="900" b="1" u="sng" baseline="0" dirty="0" err="1" smtClean="0"/>
                        <a:t>numberline</a:t>
                      </a:r>
                      <a:r>
                        <a:rPr lang="en-GB" sz="900" u="sng" baseline="0" dirty="0" smtClean="0"/>
                        <a:t> </a:t>
                      </a:r>
                      <a:r>
                        <a:rPr lang="en-GB" sz="900" baseline="0" dirty="0" smtClean="0"/>
                        <a:t>(supported by models and images)</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7+ 4</a:t>
                      </a:r>
                    </a:p>
                    <a:p>
                      <a:endParaRPr lang="en-GB" sz="900" kern="1200" dirty="0" smtClean="0">
                        <a:solidFill>
                          <a:schemeClr val="tx1"/>
                        </a:solidFill>
                        <a:effectLst/>
                        <a:latin typeface="+mn-lt"/>
                        <a:ea typeface="+mn-ea"/>
                        <a:cs typeface="+mn-cs"/>
                      </a:endParaRPr>
                    </a:p>
                  </a:txBody>
                  <a:tcPr/>
                </a:tc>
                <a:tc>
                  <a:txBody>
                    <a:bodyPr/>
                    <a:lstStyle/>
                    <a:p>
                      <a:r>
                        <a:rPr lang="en-GB" sz="900" b="0" u="none" kern="1200" dirty="0" smtClean="0">
                          <a:solidFill>
                            <a:schemeClr val="tx1"/>
                          </a:solidFill>
                          <a:effectLst/>
                          <a:latin typeface="+mn-lt"/>
                          <a:ea typeface="+mn-ea"/>
                          <a:cs typeface="+mn-cs"/>
                        </a:rPr>
                        <a:t>Missing number problems, e.g.</a:t>
                      </a:r>
                      <a:r>
                        <a:rPr lang="en-GB" sz="900" b="0" u="none" kern="1200" baseline="0" dirty="0" smtClean="0">
                          <a:solidFill>
                            <a:schemeClr val="tx1"/>
                          </a:solidFill>
                          <a:effectLst/>
                          <a:latin typeface="+mn-lt"/>
                          <a:ea typeface="+mn-ea"/>
                          <a:cs typeface="+mn-cs"/>
                        </a:rPr>
                        <a:t> </a:t>
                      </a:r>
                      <a:r>
                        <a:rPr lang="en-GB" sz="900" b="0" u="none" kern="1200" dirty="0" smtClean="0">
                          <a:solidFill>
                            <a:schemeClr val="tx1"/>
                          </a:solidFill>
                          <a:effectLst/>
                          <a:latin typeface="+mn-lt"/>
                          <a:ea typeface="+mn-ea"/>
                          <a:cs typeface="+mn-cs"/>
                        </a:rPr>
                        <a:t>14 + 5 = 10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baseline="0" dirty="0" smtClean="0">
                          <a:solidFill>
                            <a:schemeClr val="tx1"/>
                          </a:solidFill>
                          <a:effectLst/>
                          <a:latin typeface="+mn-lt"/>
                          <a:ea typeface="+mn-ea"/>
                          <a:cs typeface="+mn-cs"/>
                          <a:sym typeface="Symbol" panose="05050102010706020507" pitchFamily="18" charset="2"/>
                        </a:rPr>
                        <a:t>       </a:t>
                      </a:r>
                      <a:r>
                        <a:rPr lang="en-GB" sz="900" b="0" u="none" kern="1200" dirty="0" smtClean="0">
                          <a:solidFill>
                            <a:schemeClr val="tx1"/>
                          </a:solidFill>
                          <a:effectLst/>
                          <a:latin typeface="+mn-lt"/>
                          <a:ea typeface="+mn-ea"/>
                          <a:cs typeface="+mn-cs"/>
                        </a:rPr>
                        <a:t>32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100   35 = 1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+ 5.</a:t>
                      </a:r>
                    </a:p>
                    <a:p>
                      <a:r>
                        <a:rPr lang="en-GB" sz="10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It</a:t>
                      </a:r>
                      <a:r>
                        <a:rPr lang="en-GB" sz="900" kern="1200" baseline="0" dirty="0" smtClean="0">
                          <a:solidFill>
                            <a:schemeClr val="tx1"/>
                          </a:solidFill>
                          <a:effectLst/>
                          <a:latin typeface="+mn-lt"/>
                          <a:ea typeface="+mn-ea"/>
                          <a:cs typeface="+mn-cs"/>
                        </a:rPr>
                        <a:t> is valuable to use a range of representations (also see Y1). Continue to use </a:t>
                      </a:r>
                      <a:r>
                        <a:rPr lang="en-GB" sz="900" kern="1200" baseline="0" dirty="0" err="1" smtClean="0">
                          <a:solidFill>
                            <a:schemeClr val="tx1"/>
                          </a:solidFill>
                          <a:effectLst/>
                          <a:latin typeface="+mn-lt"/>
                          <a:ea typeface="+mn-ea"/>
                          <a:cs typeface="+mn-cs"/>
                        </a:rPr>
                        <a:t>numberlines</a:t>
                      </a:r>
                      <a:r>
                        <a:rPr lang="en-GB" sz="900" kern="1200" baseline="0" dirty="0" smtClean="0">
                          <a:solidFill>
                            <a:schemeClr val="tx1"/>
                          </a:solidFill>
                          <a:effectLst/>
                          <a:latin typeface="+mn-lt"/>
                          <a:ea typeface="+mn-ea"/>
                          <a:cs typeface="+mn-cs"/>
                        </a:rPr>
                        <a:t> to develop understanding of:</a:t>
                      </a:r>
                      <a:endParaRPr lang="en-GB" sz="900" kern="1200" dirty="0" smtClean="0">
                        <a:solidFill>
                          <a:schemeClr val="tx1"/>
                        </a:solidFill>
                        <a:effectLst/>
                        <a:latin typeface="+mn-lt"/>
                        <a:ea typeface="+mn-ea"/>
                        <a:cs typeface="+mn-cs"/>
                      </a:endParaRPr>
                    </a:p>
                    <a:p>
                      <a:endParaRPr lang="en-GB" sz="900" b="0" u="sng" kern="1200" baseline="0" dirty="0" smtClean="0">
                        <a:solidFill>
                          <a:schemeClr val="tx1"/>
                        </a:solidFill>
                        <a:effectLst/>
                        <a:latin typeface="+mn-lt"/>
                        <a:ea typeface="+mn-ea"/>
                        <a:cs typeface="+mn-cs"/>
                      </a:endParaRPr>
                    </a:p>
                    <a:p>
                      <a:r>
                        <a:rPr lang="en-GB" sz="900" b="1" u="sng" kern="1200" baseline="0" dirty="0" smtClean="0">
                          <a:solidFill>
                            <a:schemeClr val="tx1"/>
                          </a:solidFill>
                          <a:effectLst/>
                          <a:latin typeface="+mn-lt"/>
                          <a:ea typeface="+mn-ea"/>
                          <a:cs typeface="+mn-cs"/>
                        </a:rPr>
                        <a:t>C</a:t>
                      </a:r>
                      <a:r>
                        <a:rPr lang="en-GB" sz="900" b="1" u="sng" kern="1200" dirty="0" smtClean="0">
                          <a:solidFill>
                            <a:schemeClr val="tx1"/>
                          </a:solidFill>
                          <a:effectLst/>
                          <a:latin typeface="+mn-lt"/>
                          <a:ea typeface="+mn-ea"/>
                          <a:cs typeface="+mn-cs"/>
                        </a:rPr>
                        <a:t>ounting on in tens and ones</a:t>
                      </a:r>
                    </a:p>
                    <a:p>
                      <a:r>
                        <a:rPr lang="en-GB" sz="900" kern="1200" dirty="0" smtClean="0">
                          <a:solidFill>
                            <a:schemeClr val="tx1"/>
                          </a:solidFill>
                          <a:effectLst/>
                          <a:latin typeface="+mn-lt"/>
                          <a:ea typeface="+mn-ea"/>
                          <a:cs typeface="+mn-cs"/>
                        </a:rPr>
                        <a:t>23 + 12 = 23 + 10 + 2</a:t>
                      </a:r>
                    </a:p>
                    <a:p>
                      <a:r>
                        <a:rPr lang="en-GB" sz="900" kern="1200" dirty="0" smtClean="0">
                          <a:solidFill>
                            <a:schemeClr val="tx1"/>
                          </a:solidFill>
                          <a:effectLst/>
                          <a:latin typeface="+mn-lt"/>
                          <a:ea typeface="+mn-ea"/>
                          <a:cs typeface="+mn-cs"/>
                        </a:rPr>
                        <a:t>             = 33 + 2</a:t>
                      </a:r>
                    </a:p>
                    <a:p>
                      <a:r>
                        <a:rPr lang="en-GB" sz="900" kern="1200" dirty="0" smtClean="0">
                          <a:solidFill>
                            <a:schemeClr val="tx1"/>
                          </a:solidFill>
                          <a:effectLst/>
                          <a:latin typeface="+mn-lt"/>
                          <a:ea typeface="+mn-ea"/>
                          <a:cs typeface="+mn-cs"/>
                        </a:rPr>
                        <a:t>             = 35</a:t>
                      </a:r>
                      <a:endParaRPr lang="en-GB" sz="900" dirty="0" smtClean="0"/>
                    </a:p>
                    <a:p>
                      <a:r>
                        <a:rPr lang="en-GB" sz="900" b="1" u="sng" kern="1200" dirty="0" smtClean="0">
                          <a:solidFill>
                            <a:schemeClr val="tx1"/>
                          </a:solidFill>
                          <a:effectLst/>
                          <a:latin typeface="+mn-lt"/>
                          <a:ea typeface="+mn-ea"/>
                          <a:cs typeface="+mn-cs"/>
                        </a:rPr>
                        <a:t>Partitioning and bridging through 10</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steps in addition often bridge through a multiple of 10</a:t>
                      </a:r>
                    </a:p>
                    <a:p>
                      <a:r>
                        <a:rPr lang="en-GB" sz="900" kern="1200" dirty="0" smtClean="0">
                          <a:solidFill>
                            <a:schemeClr val="tx1"/>
                          </a:solidFill>
                          <a:effectLst/>
                          <a:latin typeface="+mn-lt"/>
                          <a:ea typeface="+mn-ea"/>
                          <a:cs typeface="+mn-cs"/>
                        </a:rPr>
                        <a:t>e.g.</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children should be able to partition the 7 to relate adding the 2 and then the 5. </a:t>
                      </a:r>
                    </a:p>
                    <a:p>
                      <a:r>
                        <a:rPr lang="en-GB" sz="900" kern="1200" dirty="0" smtClean="0">
                          <a:solidFill>
                            <a:schemeClr val="tx1"/>
                          </a:solidFill>
                          <a:effectLst/>
                          <a:latin typeface="+mn-lt"/>
                          <a:ea typeface="+mn-ea"/>
                          <a:cs typeface="+mn-cs"/>
                        </a:rPr>
                        <a:t>8 + 7 = 15</a:t>
                      </a:r>
                    </a:p>
                    <a:p>
                      <a:endParaRPr lang="en-GB" sz="900" b="0" u="none" dirty="0" smtClean="0"/>
                    </a:p>
                    <a:p>
                      <a:endParaRPr lang="en-GB" sz="900" b="1" u="sng" dirty="0" smtClean="0"/>
                    </a:p>
                    <a:p>
                      <a:r>
                        <a:rPr lang="en-GB" sz="900" b="1" u="sng" kern="1200" dirty="0" smtClean="0">
                          <a:solidFill>
                            <a:schemeClr val="tx1"/>
                          </a:solidFill>
                          <a:effectLst/>
                          <a:latin typeface="+mn-lt"/>
                          <a:ea typeface="+mn-ea"/>
                          <a:cs typeface="+mn-cs"/>
                        </a:rPr>
                        <a:t>Adding 9 or 11 by adding 10 and adjusting by 1</a:t>
                      </a:r>
                    </a:p>
                    <a:p>
                      <a:r>
                        <a:rPr lang="en-GB" sz="900" b="0" u="none" strike="noStrike" kern="1200" dirty="0" smtClean="0">
                          <a:solidFill>
                            <a:schemeClr val="tx1"/>
                          </a:solidFill>
                          <a:effectLst/>
                          <a:latin typeface="+mn-lt"/>
                          <a:ea typeface="+mn-ea"/>
                          <a:cs typeface="+mn-cs"/>
                        </a:rPr>
                        <a:t>e.g.</a:t>
                      </a:r>
                      <a:r>
                        <a:rPr lang="en-GB" sz="900" b="0" u="none" strike="noStrike" kern="1200" baseline="0" dirty="0" smtClean="0">
                          <a:solidFill>
                            <a:schemeClr val="tx1"/>
                          </a:solidFill>
                          <a:effectLst/>
                          <a:latin typeface="+mn-lt"/>
                          <a:ea typeface="+mn-ea"/>
                          <a:cs typeface="+mn-cs"/>
                        </a:rPr>
                        <a:t> </a:t>
                      </a:r>
                      <a:r>
                        <a:rPr lang="en-GB" sz="900" b="0" u="none" strike="noStrike" kern="1200" dirty="0" smtClean="0">
                          <a:solidFill>
                            <a:schemeClr val="tx1"/>
                          </a:solidFill>
                          <a:effectLst/>
                          <a:latin typeface="+mn-lt"/>
                          <a:ea typeface="+mn-ea"/>
                          <a:cs typeface="+mn-cs"/>
                        </a:rPr>
                        <a:t>add 9 by adding 10 and adjusting by 1.</a:t>
                      </a:r>
                      <a:endParaRPr lang="en-GB" sz="900" b="0" u="sng"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35 + 9 = 44</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b="1" u="sng" dirty="0" smtClean="0"/>
                    </a:p>
                    <a:p>
                      <a:r>
                        <a:rPr lang="en-GB" sz="900" b="1" u="sng" dirty="0" smtClean="0"/>
                        <a:t>Towards a</a:t>
                      </a:r>
                      <a:r>
                        <a:rPr lang="en-GB" sz="900" b="1" u="sng" baseline="0" dirty="0" smtClean="0"/>
                        <a:t>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Partitioning in different ways and recombine</a:t>
                      </a:r>
                      <a:endParaRPr lang="en-GB" sz="9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47 + 25</a:t>
                      </a:r>
                    </a:p>
                    <a:p>
                      <a:r>
                        <a:rPr lang="en-GB" sz="1000" dirty="0" smtClean="0"/>
                        <a:t>       </a:t>
                      </a:r>
                      <a:r>
                        <a:rPr lang="en-GB" sz="1000" b="1" dirty="0" smtClean="0"/>
                        <a:t>47                           25                           60 + 12</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Leading to exchanging:</a:t>
                      </a:r>
                      <a:r>
                        <a:rPr lang="en-GB" sz="1000" baseline="0" dirty="0" smtClean="0"/>
                        <a:t> </a:t>
                      </a:r>
                    </a:p>
                    <a:p>
                      <a:r>
                        <a:rPr lang="en-GB" sz="1000" b="1" baseline="0" dirty="0" smtClean="0"/>
                        <a:t>72</a:t>
                      </a: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Expanded written method</a:t>
                      </a:r>
                      <a:endParaRPr lang="en-GB" sz="900" kern="1200" dirty="0" smtClean="0">
                        <a:solidFill>
                          <a:schemeClr val="tx1"/>
                        </a:solidFill>
                        <a:effectLst/>
                        <a:latin typeface="+mn-lt"/>
                        <a:ea typeface="+mn-ea"/>
                        <a:cs typeface="+mn-cs"/>
                      </a:endParaRPr>
                    </a:p>
                    <a:p>
                      <a:r>
                        <a:rPr lang="en-GB" sz="900" baseline="0" dirty="0" smtClean="0"/>
                        <a:t>40 + 7 + 20 + 5 = </a:t>
                      </a:r>
                    </a:p>
                    <a:p>
                      <a:r>
                        <a:rPr lang="en-GB" sz="900" baseline="0" dirty="0" smtClean="0"/>
                        <a:t>40+20 + 7 + 5 = </a:t>
                      </a:r>
                    </a:p>
                    <a:p>
                      <a:r>
                        <a:rPr lang="en-GB" sz="900" baseline="0" dirty="0" smtClean="0"/>
                        <a:t>60 + 12 = 72</a:t>
                      </a:r>
                      <a:r>
                        <a:rPr lang="en-GB" sz="1000" baseline="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effectLst/>
                          <a:latin typeface="+mn-lt"/>
                          <a:ea typeface="+mn-ea"/>
                          <a:cs typeface="+mn-cs"/>
                        </a:rPr>
                        <a:t>Missing number problems </a:t>
                      </a:r>
                      <a:r>
                        <a:rPr lang="en-GB" sz="900" kern="1200" dirty="0" smtClean="0">
                          <a:solidFill>
                            <a:schemeClr val="tx1"/>
                          </a:solidFill>
                          <a:effectLst/>
                          <a:latin typeface="+mn-lt"/>
                          <a:ea typeface="+mn-ea"/>
                          <a:cs typeface="+mn-cs"/>
                        </a:rPr>
                        <a:t>using a range of equations as in Year 1 and 2 but with appropriate, larger numbers.</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Partition into tens and ones </a:t>
                      </a:r>
                      <a:endParaRPr lang="en-GB"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Partition both numbers and recombine.  </a:t>
                      </a:r>
                    </a:p>
                    <a:p>
                      <a:pPr lvl="0"/>
                      <a:r>
                        <a:rPr lang="en-GB" sz="900" kern="1200" dirty="0" smtClean="0">
                          <a:solidFill>
                            <a:schemeClr val="tx1"/>
                          </a:solidFill>
                          <a:effectLst/>
                          <a:latin typeface="+mn-lt"/>
                          <a:ea typeface="+mn-ea"/>
                          <a:cs typeface="+mn-cs"/>
                        </a:rPr>
                        <a:t>Count on by partitioning the second number only.</a:t>
                      </a:r>
                    </a:p>
                    <a:p>
                      <a:r>
                        <a:rPr lang="en-GB" sz="800" kern="1200" dirty="0" smtClean="0">
                          <a:solidFill>
                            <a:schemeClr val="tx1"/>
                          </a:solidFill>
                          <a:effectLst/>
                          <a:latin typeface="+mn-lt"/>
                          <a:ea typeface="+mn-ea"/>
                          <a:cs typeface="+mn-cs"/>
                        </a:rPr>
                        <a:t>247 + 125 = 247 + 100 + 20+ 5</a:t>
                      </a:r>
                    </a:p>
                    <a:p>
                      <a:r>
                        <a:rPr lang="en-GB" sz="800" kern="1200" dirty="0" smtClean="0">
                          <a:solidFill>
                            <a:schemeClr val="tx1"/>
                          </a:solidFill>
                          <a:effectLst/>
                          <a:latin typeface="+mn-lt"/>
                          <a:ea typeface="+mn-ea"/>
                          <a:cs typeface="+mn-cs"/>
                        </a:rPr>
                        <a:t>             = 347 + 20 </a:t>
                      </a:r>
                      <a:r>
                        <a:rPr lang="en-GB" sz="800" kern="1200" baseline="0" dirty="0" smtClean="0">
                          <a:solidFill>
                            <a:schemeClr val="tx1"/>
                          </a:solidFill>
                          <a:effectLst/>
                          <a:latin typeface="+mn-lt"/>
                          <a:ea typeface="+mn-ea"/>
                          <a:cs typeface="+mn-cs"/>
                        </a:rPr>
                        <a:t> + 5</a:t>
                      </a:r>
                    </a:p>
                    <a:p>
                      <a:r>
                        <a:rPr lang="en-GB" sz="800" kern="1200" baseline="0" dirty="0" smtClean="0">
                          <a:solidFill>
                            <a:schemeClr val="tx1"/>
                          </a:solidFill>
                          <a:effectLst/>
                          <a:latin typeface="+mn-lt"/>
                          <a:ea typeface="+mn-ea"/>
                          <a:cs typeface="+mn-cs"/>
                        </a:rPr>
                        <a:t>             = 367 + 5</a:t>
                      </a:r>
                    </a:p>
                    <a:p>
                      <a:r>
                        <a:rPr lang="en-GB" sz="800" kern="1200" baseline="0" dirty="0" smtClean="0">
                          <a:solidFill>
                            <a:schemeClr val="tx1"/>
                          </a:solidFill>
                          <a:effectLst/>
                          <a:latin typeface="+mn-lt"/>
                          <a:ea typeface="+mn-ea"/>
                          <a:cs typeface="+mn-cs"/>
                        </a:rPr>
                        <a:t>             = 372</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need to be secure adding multiples of 100 and 10 to any three-digit number including those that are not multiples of 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t>Towards</a:t>
                      </a:r>
                      <a:r>
                        <a:rPr lang="en-GB" sz="900" b="1" u="sng" baseline="0" dirty="0" smtClean="0"/>
                        <a:t> a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addition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Leading to children understanding the exchange between tens and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extLst>
                  <a:ext uri="{0D108BD9-81ED-4DB2-BD59-A6C34878D82A}">
                    <a16:rowId xmlns:a16="http://schemas.microsoft.com/office/drawing/2014/main" val="10001"/>
                  </a:ext>
                </a:extLst>
              </a:tr>
            </a:tbl>
          </a:graphicData>
        </a:graphic>
      </p:graphicFrame>
      <p:sp>
        <p:nvSpPr>
          <p:cNvPr id="11" name="Pentagon 10">
            <a:hlinkClick r:id="rId2"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rId3"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4"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5" action="ppaction://hlinksldjump"/>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rId6" action="ppaction://hlinksldjump"/>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rId7" action="ppaction://hlinksldjump"/>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rId8" action="ppaction://hlinksldjump"/>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4"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1" name="Pentagon 20">
            <a:hlinkClick r:id="rId4" action="ppaction://hlinkfile"/>
          </p:cNvPr>
          <p:cNvSpPr/>
          <p:nvPr/>
        </p:nvSpPr>
        <p:spPr>
          <a:xfrm>
            <a:off x="846043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9"/>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25" name="Picture 24"/>
          <p:cNvPicPr>
            <a:picLocks noChangeAspect="1"/>
          </p:cNvPicPr>
          <p:nvPr/>
        </p:nvPicPr>
        <p:blipFill>
          <a:blip r:embed="rId10"/>
          <a:stretch>
            <a:fillRect/>
          </a:stretch>
        </p:blipFill>
        <p:spPr>
          <a:xfrm>
            <a:off x="267705" y="2780928"/>
            <a:ext cx="1263774" cy="643376"/>
          </a:xfrm>
          <a:prstGeom prst="rect">
            <a:avLst/>
          </a:prstGeom>
        </p:spPr>
      </p:pic>
      <p:pic>
        <p:nvPicPr>
          <p:cNvPr id="26" name="Picture 25"/>
          <p:cNvPicPr>
            <a:picLocks noChangeAspect="1"/>
          </p:cNvPicPr>
          <p:nvPr/>
        </p:nvPicPr>
        <p:blipFill>
          <a:blip r:embed="rId11"/>
          <a:stretch>
            <a:fillRect/>
          </a:stretch>
        </p:blipFill>
        <p:spPr>
          <a:xfrm>
            <a:off x="1669420" y="2780928"/>
            <a:ext cx="791146" cy="529177"/>
          </a:xfrm>
          <a:prstGeom prst="rect">
            <a:avLst/>
          </a:prstGeom>
        </p:spPr>
      </p:pic>
      <p:pic>
        <p:nvPicPr>
          <p:cNvPr id="27" name="Picture 26"/>
          <p:cNvPicPr>
            <a:picLocks noChangeAspect="1"/>
          </p:cNvPicPr>
          <p:nvPr/>
        </p:nvPicPr>
        <p:blipFill>
          <a:blip r:embed="rId12"/>
          <a:stretch>
            <a:fillRect/>
          </a:stretch>
        </p:blipFill>
        <p:spPr>
          <a:xfrm>
            <a:off x="199117" y="3766256"/>
            <a:ext cx="2500675" cy="149944"/>
          </a:xfrm>
          <a:prstGeom prst="rect">
            <a:avLst/>
          </a:prstGeom>
        </p:spPr>
      </p:pic>
      <p:pic>
        <p:nvPicPr>
          <p:cNvPr id="28" name="Picture 27"/>
          <p:cNvPicPr/>
          <p:nvPr/>
        </p:nvPicPr>
        <p:blipFill>
          <a:blip r:embed="rId13"/>
          <a:srcRect/>
          <a:stretch>
            <a:fillRect/>
          </a:stretch>
        </p:blipFill>
        <p:spPr bwMode="auto">
          <a:xfrm>
            <a:off x="199117" y="4618491"/>
            <a:ext cx="2009775" cy="247650"/>
          </a:xfrm>
          <a:prstGeom prst="rect">
            <a:avLst/>
          </a:prstGeom>
          <a:noFill/>
          <a:ln w="9525">
            <a:noFill/>
            <a:miter lim="800000"/>
            <a:headEnd/>
            <a:tailEnd/>
          </a:ln>
        </p:spPr>
      </p:pic>
      <p:pic>
        <p:nvPicPr>
          <p:cNvPr id="32" name="Picture 31"/>
          <p:cNvPicPr>
            <a:picLocks noChangeAspect="1"/>
          </p:cNvPicPr>
          <p:nvPr/>
        </p:nvPicPr>
        <p:blipFill>
          <a:blip r:embed="rId14"/>
          <a:stretch>
            <a:fillRect/>
          </a:stretch>
        </p:blipFill>
        <p:spPr>
          <a:xfrm>
            <a:off x="3933755" y="4283425"/>
            <a:ext cx="464759" cy="497721"/>
          </a:xfrm>
          <a:prstGeom prst="rect">
            <a:avLst/>
          </a:prstGeom>
        </p:spPr>
      </p:pic>
      <p:pic>
        <p:nvPicPr>
          <p:cNvPr id="33" name="Picture 32"/>
          <p:cNvPicPr>
            <a:picLocks noChangeAspect="1"/>
          </p:cNvPicPr>
          <p:nvPr/>
        </p:nvPicPr>
        <p:blipFill>
          <a:blip r:embed="rId15"/>
          <a:stretch>
            <a:fillRect/>
          </a:stretch>
        </p:blipFill>
        <p:spPr>
          <a:xfrm>
            <a:off x="2966197" y="4253198"/>
            <a:ext cx="836327" cy="496244"/>
          </a:xfrm>
          <a:prstGeom prst="rect">
            <a:avLst/>
          </a:prstGeom>
        </p:spPr>
      </p:pic>
      <p:pic>
        <p:nvPicPr>
          <p:cNvPr id="34" name="Picture 33"/>
          <p:cNvPicPr/>
          <p:nvPr/>
        </p:nvPicPr>
        <p:blipFill>
          <a:blip r:embed="rId16"/>
          <a:srcRect/>
          <a:stretch>
            <a:fillRect/>
          </a:stretch>
        </p:blipFill>
        <p:spPr bwMode="auto">
          <a:xfrm>
            <a:off x="4211960" y="1268760"/>
            <a:ext cx="1758950" cy="533400"/>
          </a:xfrm>
          <a:prstGeom prst="rect">
            <a:avLst/>
          </a:prstGeom>
          <a:noFill/>
          <a:ln w="9525">
            <a:noFill/>
            <a:miter lim="800000"/>
            <a:headEnd/>
            <a:tailEnd/>
          </a:ln>
        </p:spPr>
      </p:pic>
      <p:pic>
        <p:nvPicPr>
          <p:cNvPr id="35" name="Picture 34"/>
          <p:cNvPicPr>
            <a:picLocks noChangeAspect="1"/>
          </p:cNvPicPr>
          <p:nvPr/>
        </p:nvPicPr>
        <p:blipFill>
          <a:blip r:embed="rId17"/>
          <a:stretch>
            <a:fillRect/>
          </a:stretch>
        </p:blipFill>
        <p:spPr>
          <a:xfrm>
            <a:off x="4685164" y="4151242"/>
            <a:ext cx="1306687" cy="700156"/>
          </a:xfrm>
          <a:prstGeom prst="rect">
            <a:avLst/>
          </a:prstGeom>
        </p:spPr>
      </p:pic>
      <p:pic>
        <p:nvPicPr>
          <p:cNvPr id="36" name="Picture 35"/>
          <p:cNvPicPr>
            <a:picLocks noChangeAspect="1"/>
          </p:cNvPicPr>
          <p:nvPr/>
        </p:nvPicPr>
        <p:blipFill>
          <a:blip r:embed="rId18"/>
          <a:stretch>
            <a:fillRect/>
          </a:stretch>
        </p:blipFill>
        <p:spPr>
          <a:xfrm>
            <a:off x="3203688" y="5227007"/>
            <a:ext cx="1083729" cy="608761"/>
          </a:xfrm>
          <a:prstGeom prst="rect">
            <a:avLst/>
          </a:prstGeom>
        </p:spPr>
      </p:pic>
      <p:sp>
        <p:nvSpPr>
          <p:cNvPr id="37" name="Plus 36"/>
          <p:cNvSpPr/>
          <p:nvPr/>
        </p:nvSpPr>
        <p:spPr>
          <a:xfrm>
            <a:off x="3795343" y="4273172"/>
            <a:ext cx="144325" cy="196296"/>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qual 37"/>
          <p:cNvSpPr/>
          <p:nvPr/>
        </p:nvSpPr>
        <p:spPr>
          <a:xfrm>
            <a:off x="4426608" y="4283425"/>
            <a:ext cx="212116" cy="17579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2" name="Picture 41"/>
          <p:cNvPicPr>
            <a:picLocks noChangeAspect="1"/>
          </p:cNvPicPr>
          <p:nvPr/>
        </p:nvPicPr>
        <p:blipFill>
          <a:blip r:embed="rId19"/>
          <a:stretch>
            <a:fillRect/>
          </a:stretch>
        </p:blipFill>
        <p:spPr>
          <a:xfrm>
            <a:off x="4658106" y="6081942"/>
            <a:ext cx="1032521" cy="648072"/>
          </a:xfrm>
          <a:prstGeom prst="rect">
            <a:avLst/>
          </a:prstGeom>
        </p:spPr>
      </p:pic>
      <p:pic>
        <p:nvPicPr>
          <p:cNvPr id="45" name="Picture 44"/>
          <p:cNvPicPr>
            <a:picLocks noChangeAspect="1"/>
          </p:cNvPicPr>
          <p:nvPr/>
        </p:nvPicPr>
        <p:blipFill>
          <a:blip r:embed="rId20"/>
          <a:stretch>
            <a:fillRect/>
          </a:stretch>
        </p:blipFill>
        <p:spPr>
          <a:xfrm>
            <a:off x="7645911" y="2932641"/>
            <a:ext cx="1052978" cy="563853"/>
          </a:xfrm>
          <a:prstGeom prst="rect">
            <a:avLst/>
          </a:prstGeom>
        </p:spPr>
      </p:pic>
      <p:pic>
        <p:nvPicPr>
          <p:cNvPr id="46" name="Picture 45"/>
          <p:cNvPicPr>
            <a:picLocks noChangeAspect="1"/>
          </p:cNvPicPr>
          <p:nvPr/>
        </p:nvPicPr>
        <p:blipFill>
          <a:blip r:embed="rId21"/>
          <a:stretch>
            <a:fillRect/>
          </a:stretch>
        </p:blipFill>
        <p:spPr>
          <a:xfrm>
            <a:off x="7838107" y="3399698"/>
            <a:ext cx="461123" cy="907835"/>
          </a:xfrm>
          <a:prstGeom prst="rect">
            <a:avLst/>
          </a:prstGeom>
        </p:spPr>
      </p:pic>
      <p:pic>
        <p:nvPicPr>
          <p:cNvPr id="48" name="Picture 47"/>
          <p:cNvPicPr>
            <a:picLocks noChangeAspect="1"/>
          </p:cNvPicPr>
          <p:nvPr/>
        </p:nvPicPr>
        <p:blipFill>
          <a:blip r:embed="rId22"/>
          <a:stretch>
            <a:fillRect/>
          </a:stretch>
        </p:blipFill>
        <p:spPr>
          <a:xfrm>
            <a:off x="7058995" y="6199103"/>
            <a:ext cx="372146" cy="528839"/>
          </a:xfrm>
          <a:prstGeom prst="rect">
            <a:avLst/>
          </a:prstGeom>
        </p:spPr>
      </p:pic>
      <p:pic>
        <p:nvPicPr>
          <p:cNvPr id="51" name="Picture 50"/>
          <p:cNvPicPr>
            <a:picLocks noChangeAspect="1"/>
          </p:cNvPicPr>
          <p:nvPr/>
        </p:nvPicPr>
        <p:blipFill>
          <a:blip r:embed="rId23"/>
          <a:stretch>
            <a:fillRect/>
          </a:stretch>
        </p:blipFill>
        <p:spPr>
          <a:xfrm>
            <a:off x="4115432" y="2352364"/>
            <a:ext cx="1833594" cy="469261"/>
          </a:xfrm>
          <a:prstGeom prst="rect">
            <a:avLst/>
          </a:prstGeom>
        </p:spPr>
      </p:pic>
      <p:pic>
        <p:nvPicPr>
          <p:cNvPr id="52" name="Picture 51"/>
          <p:cNvPicPr>
            <a:picLocks noChangeAspect="1"/>
          </p:cNvPicPr>
          <p:nvPr/>
        </p:nvPicPr>
        <p:blipFill>
          <a:blip r:embed="rId24"/>
          <a:stretch>
            <a:fillRect/>
          </a:stretch>
        </p:blipFill>
        <p:spPr>
          <a:xfrm>
            <a:off x="4592401" y="3200083"/>
            <a:ext cx="1316732" cy="481583"/>
          </a:xfrm>
          <a:prstGeom prst="rect">
            <a:avLst/>
          </a:prstGeom>
        </p:spPr>
      </p:pic>
      <p:pic>
        <p:nvPicPr>
          <p:cNvPr id="54" name="Picture 53"/>
          <p:cNvPicPr>
            <a:picLocks noChangeAspect="1"/>
          </p:cNvPicPr>
          <p:nvPr/>
        </p:nvPicPr>
        <p:blipFill>
          <a:blip r:embed="rId25"/>
          <a:stretch>
            <a:fillRect/>
          </a:stretch>
        </p:blipFill>
        <p:spPr>
          <a:xfrm>
            <a:off x="6223925" y="3021488"/>
            <a:ext cx="1370620" cy="1286045"/>
          </a:xfrm>
          <a:prstGeom prst="rect">
            <a:avLst/>
          </a:prstGeom>
        </p:spPr>
      </p:pic>
      <p:pic>
        <p:nvPicPr>
          <p:cNvPr id="56" name="Picture 55"/>
          <p:cNvPicPr>
            <a:picLocks noChangeAspect="1"/>
          </p:cNvPicPr>
          <p:nvPr/>
        </p:nvPicPr>
        <p:blipFill>
          <a:blip r:embed="rId26"/>
          <a:stretch>
            <a:fillRect/>
          </a:stretch>
        </p:blipFill>
        <p:spPr>
          <a:xfrm>
            <a:off x="6190903" y="4579426"/>
            <a:ext cx="1226689" cy="897068"/>
          </a:xfrm>
          <a:prstGeom prst="rect">
            <a:avLst/>
          </a:prstGeom>
        </p:spPr>
      </p:pic>
      <p:pic>
        <p:nvPicPr>
          <p:cNvPr id="57" name="Picture 56"/>
          <p:cNvPicPr>
            <a:picLocks noChangeAspect="1"/>
          </p:cNvPicPr>
          <p:nvPr/>
        </p:nvPicPr>
        <p:blipFill>
          <a:blip r:embed="rId27"/>
          <a:stretch>
            <a:fillRect/>
          </a:stretch>
        </p:blipFill>
        <p:spPr>
          <a:xfrm>
            <a:off x="7606150" y="4579426"/>
            <a:ext cx="1266450" cy="951962"/>
          </a:xfrm>
          <a:prstGeom prst="rect">
            <a:avLst/>
          </a:prstGeom>
        </p:spPr>
      </p:pic>
      <p:cxnSp>
        <p:nvCxnSpPr>
          <p:cNvPr id="59" name="Straight Arrow Connector 58"/>
          <p:cNvCxnSpPr/>
          <p:nvPr/>
        </p:nvCxnSpPr>
        <p:spPr>
          <a:xfrm>
            <a:off x="7262581" y="4941168"/>
            <a:ext cx="4172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9" name="Pentagon 38">
            <a:hlinkClick r:id="rId9"/>
          </p:cNvPr>
          <p:cNvSpPr/>
          <p:nvPr/>
        </p:nvSpPr>
        <p:spPr>
          <a:xfrm>
            <a:off x="5122483"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40" name="Pentagon 39">
            <a:hlinkClick r:id="rId9"/>
          </p:cNvPr>
          <p:cNvSpPr/>
          <p:nvPr/>
        </p:nvSpPr>
        <p:spPr>
          <a:xfrm>
            <a:off x="190162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smtClean="0"/>
              <a:t>Year </a:t>
            </a:r>
            <a:r>
              <a:rPr lang="en-GB" sz="1800" b="1" dirty="0"/>
              <a:t>1 </a:t>
            </a:r>
            <a:r>
              <a:rPr lang="en-GB" sz="1800" b="1" dirty="0" smtClean="0"/>
              <a:t>Objectives</a:t>
            </a:r>
            <a:r>
              <a:rPr lang="en-GB" sz="1600" dirty="0"/>
              <a:t/>
            </a:r>
            <a:br>
              <a:rPr lang="en-GB" sz="1600" dirty="0"/>
            </a:br>
            <a:endParaRPr lang="en-GB" sz="1600" dirty="0"/>
          </a:p>
        </p:txBody>
      </p:sp>
      <p:pic>
        <p:nvPicPr>
          <p:cNvPr id="7" name="Content Placeholder 6"/>
          <p:cNvPicPr>
            <a:picLocks noGrp="1" noChangeAspect="1"/>
          </p:cNvPicPr>
          <p:nvPr>
            <p:ph idx="1"/>
          </p:nvPr>
        </p:nvPicPr>
        <p:blipFill rotWithShape="1">
          <a:blip r:embed="rId2"/>
          <a:srcRect l="24059" t="22906" r="24059" b="41889"/>
          <a:stretch/>
        </p:blipFill>
        <p:spPr>
          <a:xfrm>
            <a:off x="323528" y="980728"/>
            <a:ext cx="8682264" cy="3312368"/>
          </a:xfrm>
          <a:prstGeom prst="rect">
            <a:avLst/>
          </a:prstGeom>
        </p:spPr>
      </p:pic>
      <p:sp>
        <p:nvSpPr>
          <p:cNvPr id="5" name="Left Arrow 4">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1 </a:t>
            </a:r>
            <a:r>
              <a:rPr lang="en-GB" sz="1800" b="1" dirty="0" smtClean="0"/>
              <a:t>Guidance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6"/>
          <p:cNvPicPr>
            <a:picLocks noGrp="1" noChangeAspect="1"/>
          </p:cNvPicPr>
          <p:nvPr>
            <p:ph idx="1"/>
          </p:nvPr>
        </p:nvPicPr>
        <p:blipFill rotWithShape="1">
          <a:blip r:embed="rId3"/>
          <a:srcRect l="25267" t="57884" r="26033" b="6683"/>
          <a:stretch/>
        </p:blipFill>
        <p:spPr>
          <a:xfrm>
            <a:off x="179512" y="873018"/>
            <a:ext cx="8712968" cy="3564094"/>
          </a:xfrm>
          <a:prstGeom prst="rect">
            <a:avLst/>
          </a:prstGeom>
        </p:spPr>
      </p:pic>
    </p:spTree>
    <p:extLst>
      <p:ext uri="{BB962C8B-B14F-4D97-AF65-F5344CB8AC3E}">
        <p14:creationId xmlns:p14="http://schemas.microsoft.com/office/powerpoint/2010/main" val="371380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2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12288" r="25500" b="20791"/>
          <a:stretch/>
        </p:blipFill>
        <p:spPr>
          <a:xfrm>
            <a:off x="1043608" y="764704"/>
            <a:ext cx="7649594" cy="5770746"/>
          </a:xfrm>
          <a:prstGeom prst="rect">
            <a:avLst/>
          </a:prstGeom>
        </p:spPr>
      </p:pic>
      <p:sp>
        <p:nvSpPr>
          <p:cNvPr id="4" name="Left Arrow 3">
            <a:hlinkClick r:id="rId3" action="ppaction://hlinksldjump"/>
          </p:cNvPr>
          <p:cNvSpPr/>
          <p:nvPr/>
        </p:nvSpPr>
        <p:spPr>
          <a:xfrm>
            <a:off x="107504"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6298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2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5500" b="39466"/>
          <a:stretch/>
        </p:blipFill>
        <p:spPr>
          <a:xfrm>
            <a:off x="101965" y="1081792"/>
            <a:ext cx="8934531" cy="4075400"/>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90591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3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7620" r="24625" b="47248"/>
          <a:stretch/>
        </p:blipFill>
        <p:spPr>
          <a:xfrm>
            <a:off x="179512" y="764704"/>
            <a:ext cx="8928992" cy="446449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6967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3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52752" r="25500" b="22347"/>
          <a:stretch/>
        </p:blipFill>
        <p:spPr>
          <a:xfrm>
            <a:off x="107504" y="2208795"/>
            <a:ext cx="8964488" cy="251634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06131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163852"/>
              </p:ext>
            </p:extLst>
          </p:nvPr>
        </p:nvGraphicFramePr>
        <p:xfrm>
          <a:off x="107504" y="116632"/>
          <a:ext cx="8856984" cy="6562990"/>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extLst>
                  <a:ext uri="{0D108BD9-81ED-4DB2-BD59-A6C34878D82A}">
                    <a16:rowId xmlns:a16="http://schemas.microsoft.com/office/drawing/2014/main" val="10000"/>
                  </a:ext>
                </a:extLst>
              </a:tr>
              <a:tr h="6161938">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addition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r>
                        <a:rPr lang="en-GB" sz="900" b="1" u="sng" kern="1200" dirty="0" smtClean="0">
                          <a:solidFill>
                            <a:schemeClr val="tx1"/>
                          </a:solidFill>
                          <a:effectLst/>
                          <a:latin typeface="+mn-lt"/>
                          <a:ea typeface="+mn-ea"/>
                          <a:cs typeface="+mn-cs"/>
                        </a:rPr>
                        <a:t>Compact written method</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numbers with at least four digits. </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r>
                        <a:rPr lang="en-GB" sz="900" b="1" kern="1200" dirty="0" smtClean="0">
                          <a:solidFill>
                            <a:schemeClr val="tx1"/>
                          </a:solidFill>
                          <a:effectLst/>
                          <a:latin typeface="+mn-lt"/>
                          <a:ea typeface="+mn-ea"/>
                          <a:cs typeface="+mn-cs"/>
                        </a:rPr>
                        <a:t>Children should be able to make the choice of reverting to expanded methods if experiencing any difficulty.</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up to two places of decimals (same number of decimals places) and adding several numbers (with different numbers of digits).</a:t>
                      </a:r>
                    </a:p>
                    <a:p>
                      <a:r>
                        <a:rPr lang="en-GB" sz="900" kern="1200" dirty="0" smtClean="0">
                          <a:solidFill>
                            <a:schemeClr val="tx1"/>
                          </a:solidFill>
                          <a:effectLst/>
                          <a:latin typeface="+mn-lt"/>
                          <a:ea typeface="+mn-ea"/>
                          <a:cs typeface="+mn-cs"/>
                        </a:rPr>
                        <a:t>    72.8</a:t>
                      </a: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+ 54.6</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127.4</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1  1</a:t>
                      </a:r>
                      <a:endParaRPr lang="en-GB" sz="1000" baseline="0" dirty="0" smtClean="0"/>
                    </a:p>
                  </a:txBody>
                  <a:tcPr/>
                </a:tc>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Children should practise with increasingly large numbers to aid fluency.</a:t>
                      </a:r>
                    </a:p>
                    <a:p>
                      <a:r>
                        <a:rPr lang="en-GB" sz="1000" baseline="0" dirty="0" smtClean="0"/>
                        <a:t>12462 + 2300 = 14762</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As Year 4, progressing when understanding of the expanded method is secure, children will move on to the formal columnar method for whole numbers and decimal numbers as an efficient written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r>
                        <a:rPr lang="en-GB" sz="1000" kern="1200" dirty="0" smtClean="0">
                          <a:solidFill>
                            <a:schemeClr val="tx1"/>
                          </a:solidFill>
                          <a:effectLst/>
                          <a:latin typeface="+mn-lt"/>
                          <a:ea typeface="+mn-ea"/>
                          <a:cs typeface="+mn-cs"/>
                        </a:rPr>
                        <a:t> </a:t>
                      </a:r>
                    </a:p>
                    <a:p>
                      <a:r>
                        <a:rPr lang="en-GB" sz="1000" kern="1200" dirty="0" smtClean="0">
                          <a:solidFill>
                            <a:srgbClr val="FF0000"/>
                          </a:solidFill>
                          <a:effectLst/>
                          <a:latin typeface="+mn-lt"/>
                          <a:ea typeface="+mn-ea"/>
                          <a:cs typeface="+mn-cs"/>
                        </a:rPr>
                        <a:t>    172.83</a:t>
                      </a:r>
                    </a:p>
                    <a:p>
                      <a:r>
                        <a:rPr lang="en-GB" sz="1000" kern="1200" dirty="0" smtClean="0">
                          <a:solidFill>
                            <a:srgbClr val="FF0000"/>
                          </a:solidFill>
                          <a:effectLst/>
                          <a:latin typeface="+mn-lt"/>
                          <a:ea typeface="+mn-ea"/>
                          <a:cs typeface="+mn-cs"/>
                        </a:rPr>
                        <a:t> </a:t>
                      </a:r>
                      <a:r>
                        <a:rPr lang="en-GB" sz="1000" u="none" kern="1200" dirty="0" smtClean="0">
                          <a:solidFill>
                            <a:srgbClr val="FF0000"/>
                          </a:solidFill>
                          <a:effectLst/>
                          <a:latin typeface="+mn-lt"/>
                          <a:ea typeface="+mn-ea"/>
                          <a:cs typeface="+mn-cs"/>
                        </a:rPr>
                        <a:t>+</a:t>
                      </a:r>
                      <a:r>
                        <a:rPr lang="en-GB" sz="1000" u="sng" kern="1200" dirty="0" smtClean="0">
                          <a:solidFill>
                            <a:srgbClr val="FF0000"/>
                          </a:solidFill>
                          <a:effectLst/>
                          <a:latin typeface="+mn-lt"/>
                          <a:ea typeface="+mn-ea"/>
                          <a:cs typeface="+mn-cs"/>
                        </a:rPr>
                        <a:t>   54.68</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a:t>
                      </a:r>
                      <a:r>
                        <a:rPr lang="en-GB" sz="1000" u="sng" kern="1200" dirty="0" smtClean="0">
                          <a:solidFill>
                            <a:srgbClr val="FF0000"/>
                          </a:solidFill>
                          <a:effectLst/>
                          <a:latin typeface="+mn-lt"/>
                          <a:ea typeface="+mn-ea"/>
                          <a:cs typeface="+mn-cs"/>
                        </a:rPr>
                        <a:t>  227.51</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1  1 1</a:t>
                      </a:r>
                      <a:endParaRPr lang="en-GB" sz="1000" dirty="0" smtClean="0">
                        <a:solidFill>
                          <a:srgbClr val="FF0000"/>
                        </a:solidFill>
                      </a:endParaRPr>
                    </a:p>
                    <a:p>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Place value counters can be used alongside the columnar method to develop understanding of addition with decimal numbers. </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p>
                    <a:p>
                      <a:endParaRPr lang="en-GB" sz="1000" b="1" u="sng" kern="1200" baseline="0" dirty="0" smtClean="0">
                        <a:solidFill>
                          <a:schemeClr val="tx1"/>
                        </a:solidFill>
                        <a:effectLst/>
                        <a:latin typeface="+mn-lt"/>
                        <a:ea typeface="+mn-ea"/>
                        <a:cs typeface="+mn-cs"/>
                      </a:endParaRPr>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a:t>
                      </a:r>
                    </a:p>
                    <a:p>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columnar method to be secured. </a:t>
                      </a:r>
                    </a:p>
                    <a:p>
                      <a:r>
                        <a:rPr lang="en-GB" sz="1000" baseline="0" dirty="0" smtClean="0"/>
                        <a:t>Continue calculating with decimals, including those with different numbers of </a:t>
                      </a:r>
                      <a:r>
                        <a:rPr lang="en-GB" sz="1000" baseline="0" smtClean="0"/>
                        <a:t>decimal places.</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should ensure that pupils have the opportunity to apply their knowledge in a variety of contexts and problems (exploring cross curricular links) to deepen their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t>
                      </a:r>
                      <a:endParaRPr lang="en-GB" sz="1000" dirty="0" smtClean="0"/>
                    </a:p>
                  </a:txBody>
                  <a:tcPr/>
                </a:tc>
                <a:extLst>
                  <a:ext uri="{0D108BD9-81ED-4DB2-BD59-A6C34878D82A}">
                    <a16:rowId xmlns:a16="http://schemas.microsoft.com/office/drawing/2014/main" val="10001"/>
                  </a:ext>
                </a:extLst>
              </a:tr>
            </a:tbl>
          </a:graphicData>
        </a:graphic>
      </p:graphicFrame>
      <p:sp>
        <p:nvSpPr>
          <p:cNvPr id="7" name="Pentagon 6">
            <a:hlinkClick r:id="rId2"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rId3" action="ppaction://hlinksldjump"/>
          </p:cNvPr>
          <p:cNvSpPr/>
          <p:nvPr/>
        </p:nvSpPr>
        <p:spPr>
          <a:xfrm>
            <a:off x="298782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rId4" action="ppaction://hlinksldjump"/>
          </p:cNvPr>
          <p:cNvSpPr/>
          <p:nvPr/>
        </p:nvSpPr>
        <p:spPr>
          <a:xfrm>
            <a:off x="622818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0" name="Pentagon 9">
            <a:hlinkClick r:id="rId5"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1" name="Pentagon 10">
            <a:hlinkClick r:id="rId6" action="ppaction://hlinksldjump"/>
          </p:cNvPr>
          <p:cNvSpPr/>
          <p:nvPr/>
        </p:nvSpPr>
        <p:spPr>
          <a:xfrm>
            <a:off x="356388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rId7" action="ppaction://hlinksldjump"/>
          </p:cNvPr>
          <p:cNvSpPr/>
          <p:nvPr/>
        </p:nvSpPr>
        <p:spPr>
          <a:xfrm>
            <a:off x="6750243"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8"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4" name="Pentagon 13">
            <a:hlinkClick r:id="rId8" action="ppaction://hlinkfile"/>
          </p:cNvPr>
          <p:cNvSpPr/>
          <p:nvPr/>
        </p:nvSpPr>
        <p:spPr>
          <a:xfrm>
            <a:off x="562038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5" name="Pentagon 14">
            <a:hlinkClick r:id="rId8" action="ppaction://hlinkfile"/>
          </p:cNvPr>
          <p:cNvSpPr/>
          <p:nvPr/>
        </p:nvSpPr>
        <p:spPr>
          <a:xfrm>
            <a:off x="8460432"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pic>
        <p:nvPicPr>
          <p:cNvPr id="21" name="Picture 20"/>
          <p:cNvPicPr>
            <a:picLocks noChangeAspect="1"/>
          </p:cNvPicPr>
          <p:nvPr/>
        </p:nvPicPr>
        <p:blipFill>
          <a:blip r:embed="rId9"/>
          <a:stretch>
            <a:fillRect/>
          </a:stretch>
        </p:blipFill>
        <p:spPr>
          <a:xfrm>
            <a:off x="214282" y="2148292"/>
            <a:ext cx="1370620" cy="1286045"/>
          </a:xfrm>
          <a:prstGeom prst="rect">
            <a:avLst/>
          </a:prstGeom>
        </p:spPr>
      </p:pic>
      <p:pic>
        <p:nvPicPr>
          <p:cNvPr id="22" name="Picture 21"/>
          <p:cNvPicPr>
            <a:picLocks noChangeAspect="1"/>
          </p:cNvPicPr>
          <p:nvPr/>
        </p:nvPicPr>
        <p:blipFill>
          <a:blip r:embed="rId10"/>
          <a:stretch>
            <a:fillRect/>
          </a:stretch>
        </p:blipFill>
        <p:spPr>
          <a:xfrm>
            <a:off x="1591916" y="2105951"/>
            <a:ext cx="1052978" cy="563853"/>
          </a:xfrm>
          <a:prstGeom prst="rect">
            <a:avLst/>
          </a:prstGeom>
        </p:spPr>
      </p:pic>
      <p:pic>
        <p:nvPicPr>
          <p:cNvPr id="23" name="Picture 22"/>
          <p:cNvPicPr>
            <a:picLocks noChangeAspect="1"/>
          </p:cNvPicPr>
          <p:nvPr/>
        </p:nvPicPr>
        <p:blipFill>
          <a:blip r:embed="rId11"/>
          <a:stretch>
            <a:fillRect/>
          </a:stretch>
        </p:blipFill>
        <p:spPr>
          <a:xfrm>
            <a:off x="1784112" y="2573008"/>
            <a:ext cx="461123" cy="907835"/>
          </a:xfrm>
          <a:prstGeom prst="rect">
            <a:avLst/>
          </a:prstGeom>
        </p:spPr>
      </p:pic>
      <p:pic>
        <p:nvPicPr>
          <p:cNvPr id="2" name="Picture 1"/>
          <p:cNvPicPr>
            <a:picLocks noChangeAspect="1"/>
          </p:cNvPicPr>
          <p:nvPr/>
        </p:nvPicPr>
        <p:blipFill>
          <a:blip r:embed="rId12"/>
          <a:stretch>
            <a:fillRect/>
          </a:stretch>
        </p:blipFill>
        <p:spPr>
          <a:xfrm>
            <a:off x="214282" y="3861048"/>
            <a:ext cx="1855205" cy="1187219"/>
          </a:xfrm>
          <a:prstGeom prst="rect">
            <a:avLst/>
          </a:prstGeom>
        </p:spPr>
      </p:pic>
    </p:spTree>
    <p:extLst>
      <p:ext uri="{BB962C8B-B14F-4D97-AF65-F5344CB8AC3E}">
        <p14:creationId xmlns:p14="http://schemas.microsoft.com/office/powerpoint/2010/main" val="152748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1004</Words>
  <Application>Microsoft Office PowerPoint</Application>
  <PresentationFormat>On-screen Show (4:3)</PresentationFormat>
  <Paragraphs>233</Paragraphs>
  <Slides>15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Symbol</vt:lpstr>
      <vt:lpstr>Office Theme</vt:lpstr>
      <vt:lpstr>Bitmap Image</vt:lpstr>
      <vt:lpstr>  Calculation Policy Addition – Years 1-6</vt:lpstr>
      <vt:lpstr>PowerPoint Presentation</vt:lpstr>
      <vt:lpstr>The National Curriculum in England Year 1 Objectives </vt:lpstr>
      <vt:lpstr>The National Curriculum in England Year 1 Guidance </vt:lpstr>
      <vt:lpstr>The National Curriculum in England Year 2 Objectives </vt:lpstr>
      <vt:lpstr>The National Curriculum in England Year 2 Guidance </vt:lpstr>
      <vt:lpstr>The National Curriculum in England Year 3 Objectives </vt:lpstr>
      <vt:lpstr>The National Curriculum in England Year 3 Guidance </vt:lpstr>
      <vt:lpstr>PowerPoint Presentation</vt:lpstr>
      <vt:lpstr>The National Curriculum in England Year 4 Objectives </vt:lpstr>
      <vt:lpstr>The National Curriculum in England Year 4 Guidance </vt:lpstr>
      <vt:lpstr>The National Curriculum in England Year 5 Objectives </vt:lpstr>
      <vt:lpstr>The National Curriculum in England Year 5 Guidance </vt:lpstr>
      <vt:lpstr>The National Curriculum in England Year 6 Objectives </vt:lpstr>
      <vt:lpstr>The National Curriculum in England Year 6 Guidance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Kate Siveyer</cp:lastModifiedBy>
  <cp:revision>216</cp:revision>
  <cp:lastPrinted>2014-01-24T10:40:47Z</cp:lastPrinted>
  <dcterms:created xsi:type="dcterms:W3CDTF">2014-01-20T11:53:21Z</dcterms:created>
  <dcterms:modified xsi:type="dcterms:W3CDTF">2022-07-06T08:49:53Z</dcterms:modified>
</cp:coreProperties>
</file>